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14"/>
  </p:notesMasterIdLst>
  <p:sldIdLst>
    <p:sldId id="263" r:id="rId2"/>
    <p:sldId id="258" r:id="rId3"/>
    <p:sldId id="260" r:id="rId4"/>
    <p:sldId id="262" r:id="rId5"/>
    <p:sldId id="267" r:id="rId6"/>
    <p:sldId id="269" r:id="rId7"/>
    <p:sldId id="268" r:id="rId8"/>
    <p:sldId id="261" r:id="rId9"/>
    <p:sldId id="266" r:id="rId10"/>
    <p:sldId id="264" r:id="rId11"/>
    <p:sldId id="265" r:id="rId12"/>
    <p:sldId id="270"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0" autoAdjust="0"/>
    <p:restoredTop sz="94660"/>
  </p:normalViewPr>
  <p:slideViewPr>
    <p:cSldViewPr snapToGrid="0">
      <p:cViewPr varScale="1">
        <p:scale>
          <a:sx n="115" d="100"/>
          <a:sy n="115" d="100"/>
        </p:scale>
        <p:origin x="41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292272-9788-4A1D-8FE6-3C052109578B}" type="datetimeFigureOut">
              <a:rPr lang="en-IN" smtClean="0"/>
              <a:t>15-02-2021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AFF7FC-4855-40A8-87B8-413A4470FA7F}" type="slidenum">
              <a:rPr lang="en-IN" smtClean="0"/>
              <a:t>‹#›</a:t>
            </a:fld>
            <a:endParaRPr lang="en-IN"/>
          </a:p>
        </p:txBody>
      </p:sp>
    </p:spTree>
    <p:extLst>
      <p:ext uri="{BB962C8B-B14F-4D97-AF65-F5344CB8AC3E}">
        <p14:creationId xmlns:p14="http://schemas.microsoft.com/office/powerpoint/2010/main" val="965084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78037D-971F-41B5-B8FA-147FAACD9B5A}" type="datetimeFigureOut">
              <a:rPr lang="en-IN" smtClean="0"/>
              <a:t>15-02-2021</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630FD741-A925-4B07-B4EF-F00AE6D309BD}" type="slidenum">
              <a:rPr lang="en-IN" smtClean="0"/>
              <a:t>‹#›</a:t>
            </a:fld>
            <a:endParaRPr lang="en-IN"/>
          </a:p>
        </p:txBody>
      </p:sp>
    </p:spTree>
    <p:extLst>
      <p:ext uri="{BB962C8B-B14F-4D97-AF65-F5344CB8AC3E}">
        <p14:creationId xmlns:p14="http://schemas.microsoft.com/office/powerpoint/2010/main" val="4036278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78037D-971F-41B5-B8FA-147FAACD9B5A}" type="datetimeFigureOut">
              <a:rPr lang="en-IN" smtClean="0"/>
              <a:t>15-02-2021</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30FD741-A925-4B07-B4EF-F00AE6D309BD}" type="slidenum">
              <a:rPr lang="en-IN" smtClean="0"/>
              <a:t>‹#›</a:t>
            </a:fld>
            <a:endParaRPr lang="en-IN"/>
          </a:p>
        </p:txBody>
      </p:sp>
    </p:spTree>
    <p:extLst>
      <p:ext uri="{BB962C8B-B14F-4D97-AF65-F5344CB8AC3E}">
        <p14:creationId xmlns:p14="http://schemas.microsoft.com/office/powerpoint/2010/main" val="32900640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78037D-971F-41B5-B8FA-147FAACD9B5A}" type="datetimeFigureOut">
              <a:rPr lang="en-IN" smtClean="0"/>
              <a:t>15-02-2021</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30FD741-A925-4B07-B4EF-F00AE6D309BD}"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7881056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C78037D-971F-41B5-B8FA-147FAACD9B5A}" type="datetimeFigureOut">
              <a:rPr lang="en-IN" smtClean="0"/>
              <a:t>15-02-2021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30FD741-A925-4B07-B4EF-F00AE6D309BD}" type="slidenum">
              <a:rPr lang="en-IN" smtClean="0"/>
              <a:t>‹#›</a:t>
            </a:fld>
            <a:endParaRPr lang="en-IN"/>
          </a:p>
        </p:txBody>
      </p:sp>
    </p:spTree>
    <p:extLst>
      <p:ext uri="{BB962C8B-B14F-4D97-AF65-F5344CB8AC3E}">
        <p14:creationId xmlns:p14="http://schemas.microsoft.com/office/powerpoint/2010/main" val="5317376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C78037D-971F-41B5-B8FA-147FAACD9B5A}" type="datetimeFigureOut">
              <a:rPr lang="en-IN" smtClean="0"/>
              <a:t>15-02-2021</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30FD741-A925-4B07-B4EF-F00AE6D309BD}"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9558236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C78037D-971F-41B5-B8FA-147FAACD9B5A}" type="datetimeFigureOut">
              <a:rPr lang="en-IN" smtClean="0"/>
              <a:t>15-02-2021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30FD741-A925-4B07-B4EF-F00AE6D309BD}" type="slidenum">
              <a:rPr lang="en-IN" smtClean="0"/>
              <a:t>‹#›</a:t>
            </a:fld>
            <a:endParaRPr lang="en-IN"/>
          </a:p>
        </p:txBody>
      </p:sp>
    </p:spTree>
    <p:extLst>
      <p:ext uri="{BB962C8B-B14F-4D97-AF65-F5344CB8AC3E}">
        <p14:creationId xmlns:p14="http://schemas.microsoft.com/office/powerpoint/2010/main" val="7364480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78037D-971F-41B5-B8FA-147FAACD9B5A}" type="datetimeFigureOut">
              <a:rPr lang="en-IN" smtClean="0"/>
              <a:t>15-02-2021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30FD741-A925-4B07-B4EF-F00AE6D309BD}" type="slidenum">
              <a:rPr lang="en-IN" smtClean="0"/>
              <a:t>‹#›</a:t>
            </a:fld>
            <a:endParaRPr lang="en-IN"/>
          </a:p>
        </p:txBody>
      </p:sp>
    </p:spTree>
    <p:extLst>
      <p:ext uri="{BB962C8B-B14F-4D97-AF65-F5344CB8AC3E}">
        <p14:creationId xmlns:p14="http://schemas.microsoft.com/office/powerpoint/2010/main" val="29708350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78037D-971F-41B5-B8FA-147FAACD9B5A}" type="datetimeFigureOut">
              <a:rPr lang="en-IN" smtClean="0"/>
              <a:t>15-02-2021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30FD741-A925-4B07-B4EF-F00AE6D309BD}" type="slidenum">
              <a:rPr lang="en-IN" smtClean="0"/>
              <a:t>‹#›</a:t>
            </a:fld>
            <a:endParaRPr lang="en-IN"/>
          </a:p>
        </p:txBody>
      </p:sp>
    </p:spTree>
    <p:extLst>
      <p:ext uri="{BB962C8B-B14F-4D97-AF65-F5344CB8AC3E}">
        <p14:creationId xmlns:p14="http://schemas.microsoft.com/office/powerpoint/2010/main" val="3596819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78037D-971F-41B5-B8FA-147FAACD9B5A}" type="datetimeFigureOut">
              <a:rPr lang="en-IN" smtClean="0"/>
              <a:t>15-02-2021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30FD741-A925-4B07-B4EF-F00AE6D309BD}" type="slidenum">
              <a:rPr lang="en-IN" smtClean="0"/>
              <a:t>‹#›</a:t>
            </a:fld>
            <a:endParaRPr lang="en-IN"/>
          </a:p>
        </p:txBody>
      </p:sp>
    </p:spTree>
    <p:extLst>
      <p:ext uri="{BB962C8B-B14F-4D97-AF65-F5344CB8AC3E}">
        <p14:creationId xmlns:p14="http://schemas.microsoft.com/office/powerpoint/2010/main" val="4095199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78037D-971F-41B5-B8FA-147FAACD9B5A}" type="datetimeFigureOut">
              <a:rPr lang="en-IN" smtClean="0"/>
              <a:t>15-02-2021</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30FD741-A925-4B07-B4EF-F00AE6D309BD}" type="slidenum">
              <a:rPr lang="en-IN" smtClean="0"/>
              <a:t>‹#›</a:t>
            </a:fld>
            <a:endParaRPr lang="en-IN"/>
          </a:p>
        </p:txBody>
      </p:sp>
    </p:spTree>
    <p:extLst>
      <p:ext uri="{BB962C8B-B14F-4D97-AF65-F5344CB8AC3E}">
        <p14:creationId xmlns:p14="http://schemas.microsoft.com/office/powerpoint/2010/main" val="430555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78037D-971F-41B5-B8FA-147FAACD9B5A}" type="datetimeFigureOut">
              <a:rPr lang="en-IN" smtClean="0"/>
              <a:t>15-02-2021</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630FD741-A925-4B07-B4EF-F00AE6D309BD}" type="slidenum">
              <a:rPr lang="en-IN" smtClean="0"/>
              <a:t>‹#›</a:t>
            </a:fld>
            <a:endParaRPr lang="en-IN"/>
          </a:p>
        </p:txBody>
      </p:sp>
    </p:spTree>
    <p:extLst>
      <p:ext uri="{BB962C8B-B14F-4D97-AF65-F5344CB8AC3E}">
        <p14:creationId xmlns:p14="http://schemas.microsoft.com/office/powerpoint/2010/main" val="1956158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78037D-971F-41B5-B8FA-147FAACD9B5A}" type="datetimeFigureOut">
              <a:rPr lang="en-IN" smtClean="0"/>
              <a:t>15-02-2021</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30FD741-A925-4B07-B4EF-F00AE6D309BD}" type="slidenum">
              <a:rPr lang="en-IN" smtClean="0"/>
              <a:t>‹#›</a:t>
            </a:fld>
            <a:endParaRPr lang="en-IN"/>
          </a:p>
        </p:txBody>
      </p:sp>
    </p:spTree>
    <p:extLst>
      <p:ext uri="{BB962C8B-B14F-4D97-AF65-F5344CB8AC3E}">
        <p14:creationId xmlns:p14="http://schemas.microsoft.com/office/powerpoint/2010/main" val="274197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78037D-971F-41B5-B8FA-147FAACD9B5A}" type="datetimeFigureOut">
              <a:rPr lang="en-IN" smtClean="0"/>
              <a:t>15-02-2021</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30FD741-A925-4B07-B4EF-F00AE6D309BD}" type="slidenum">
              <a:rPr lang="en-IN" smtClean="0"/>
              <a:t>‹#›</a:t>
            </a:fld>
            <a:endParaRPr lang="en-IN"/>
          </a:p>
        </p:txBody>
      </p:sp>
    </p:spTree>
    <p:extLst>
      <p:ext uri="{BB962C8B-B14F-4D97-AF65-F5344CB8AC3E}">
        <p14:creationId xmlns:p14="http://schemas.microsoft.com/office/powerpoint/2010/main" val="1225936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78037D-971F-41B5-B8FA-147FAACD9B5A}" type="datetimeFigureOut">
              <a:rPr lang="en-IN" smtClean="0"/>
              <a:t>15-02-2021</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30FD741-A925-4B07-B4EF-F00AE6D309BD}" type="slidenum">
              <a:rPr lang="en-IN" smtClean="0"/>
              <a:t>‹#›</a:t>
            </a:fld>
            <a:endParaRPr lang="en-IN"/>
          </a:p>
        </p:txBody>
      </p:sp>
    </p:spTree>
    <p:extLst>
      <p:ext uri="{BB962C8B-B14F-4D97-AF65-F5344CB8AC3E}">
        <p14:creationId xmlns:p14="http://schemas.microsoft.com/office/powerpoint/2010/main" val="3773443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78037D-971F-41B5-B8FA-147FAACD9B5A}" type="datetimeFigureOut">
              <a:rPr lang="en-IN" smtClean="0"/>
              <a:t>15-02-2021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30FD741-A925-4B07-B4EF-F00AE6D309BD}" type="slidenum">
              <a:rPr lang="en-IN" smtClean="0"/>
              <a:t>‹#›</a:t>
            </a:fld>
            <a:endParaRPr lang="en-IN"/>
          </a:p>
        </p:txBody>
      </p:sp>
    </p:spTree>
    <p:extLst>
      <p:ext uri="{BB962C8B-B14F-4D97-AF65-F5344CB8AC3E}">
        <p14:creationId xmlns:p14="http://schemas.microsoft.com/office/powerpoint/2010/main" val="1657089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78037D-971F-41B5-B8FA-147FAACD9B5A}" type="datetimeFigureOut">
              <a:rPr lang="en-IN" smtClean="0"/>
              <a:t>15-02-2021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30FD741-A925-4B07-B4EF-F00AE6D309BD}" type="slidenum">
              <a:rPr lang="en-IN" smtClean="0"/>
              <a:t>‹#›</a:t>
            </a:fld>
            <a:endParaRPr lang="en-IN"/>
          </a:p>
        </p:txBody>
      </p:sp>
    </p:spTree>
    <p:extLst>
      <p:ext uri="{BB962C8B-B14F-4D97-AF65-F5344CB8AC3E}">
        <p14:creationId xmlns:p14="http://schemas.microsoft.com/office/powerpoint/2010/main" val="237229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3C78037D-971F-41B5-B8FA-147FAACD9B5A}" type="datetimeFigureOut">
              <a:rPr lang="en-IN" smtClean="0"/>
              <a:t>15-02-2021</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630FD741-A925-4B07-B4EF-F00AE6D309BD}" type="slidenum">
              <a:rPr lang="en-IN" smtClean="0"/>
              <a:t>‹#›</a:t>
            </a:fld>
            <a:endParaRPr lang="en-IN"/>
          </a:p>
        </p:txBody>
      </p:sp>
    </p:spTree>
    <p:extLst>
      <p:ext uri="{BB962C8B-B14F-4D97-AF65-F5344CB8AC3E}">
        <p14:creationId xmlns:p14="http://schemas.microsoft.com/office/powerpoint/2010/main" val="4093942917"/>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image" Target="../media/image3.tmp"/><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image" Target="../media/image5.tmp"/><Relationship Id="rId1" Type="http://schemas.openxmlformats.org/officeDocument/2006/relationships/slideLayout" Target="../slideLayouts/slideLayout7.xml"/><Relationship Id="rId4" Type="http://schemas.openxmlformats.org/officeDocument/2006/relationships/image" Target="../media/image7.tmp"/></Relationships>
</file>

<file path=ppt/slides/_rels/slide5.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image" Target="../media/image8.tmp"/><Relationship Id="rId1" Type="http://schemas.openxmlformats.org/officeDocument/2006/relationships/slideLayout" Target="../slideLayouts/slideLayout7.xml"/><Relationship Id="rId5" Type="http://schemas.openxmlformats.org/officeDocument/2006/relationships/image" Target="../media/image11.tmp"/><Relationship Id="rId4" Type="http://schemas.openxmlformats.org/officeDocument/2006/relationships/image" Target="../media/image10.tmp"/></Relationships>
</file>

<file path=ppt/slides/_rels/slide6.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tmp"/></Relationships>
</file>

<file path=ppt/slides/_rels/slide7.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tmp"/><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13C875-47E9-494A-9C8C-40D6C638E1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1229" y="0"/>
            <a:ext cx="10727006" cy="2876204"/>
          </a:xfrm>
          <a:prstGeom prst="rect">
            <a:avLst/>
          </a:prstGeom>
        </p:spPr>
      </p:pic>
      <p:sp>
        <p:nvSpPr>
          <p:cNvPr id="5" name="Rectangle 4">
            <a:extLst>
              <a:ext uri="{FF2B5EF4-FFF2-40B4-BE49-F238E27FC236}">
                <a16:creationId xmlns:a16="http://schemas.microsoft.com/office/drawing/2014/main" id="{60D8E076-846F-40FB-AD95-D4E0C67DB3D5}"/>
              </a:ext>
            </a:extLst>
          </p:cNvPr>
          <p:cNvSpPr/>
          <p:nvPr/>
        </p:nvSpPr>
        <p:spPr>
          <a:xfrm>
            <a:off x="7917629" y="5473005"/>
            <a:ext cx="4274372" cy="1384995"/>
          </a:xfrm>
          <a:prstGeom prst="rect">
            <a:avLst/>
          </a:prstGeom>
          <a:noFill/>
          <a:ln>
            <a:solidFill>
              <a:schemeClr val="bg1"/>
            </a:solidFill>
          </a:ln>
        </p:spPr>
        <p:txBody>
          <a:bodyPr wrap="square" lIns="91440" tIns="45720" rIns="91440" bIns="45720">
            <a:spAutoFit/>
          </a:bodyPr>
          <a:lstStyle/>
          <a:p>
            <a:pPr algn="ctr"/>
            <a:r>
              <a:rPr lang="en-US" sz="2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lack" panose="020B0A04020102020204" pitchFamily="34" charset="0"/>
              </a:rPr>
              <a:t> SUBMITTED BY : </a:t>
            </a:r>
          </a:p>
          <a:p>
            <a:pPr algn="ctr"/>
            <a:r>
              <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lack" panose="020B0A04020102020204" pitchFamily="34" charset="0"/>
              </a:rPr>
              <a:t>SHRUTI SNEHA DAS</a:t>
            </a:r>
          </a:p>
          <a:p>
            <a:pPr algn="ctr"/>
            <a:r>
              <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Black" panose="020B0A04020102020204" pitchFamily="34" charset="0"/>
              </a:rPr>
              <a:t>E20BCA034</a:t>
            </a:r>
          </a:p>
        </p:txBody>
      </p:sp>
      <p:sp>
        <p:nvSpPr>
          <p:cNvPr id="2" name="Rectangle 1">
            <a:extLst>
              <a:ext uri="{FF2B5EF4-FFF2-40B4-BE49-F238E27FC236}">
                <a16:creationId xmlns:a16="http://schemas.microsoft.com/office/drawing/2014/main" id="{F91D5ECA-5423-4BDE-8001-A9F18148E741}"/>
              </a:ext>
            </a:extLst>
          </p:cNvPr>
          <p:cNvSpPr/>
          <p:nvPr/>
        </p:nvSpPr>
        <p:spPr>
          <a:xfrm>
            <a:off x="1945082" y="3236276"/>
            <a:ext cx="8522108" cy="1754326"/>
          </a:xfrm>
          <a:prstGeom prst="rect">
            <a:avLst/>
          </a:prstGeom>
          <a:noFill/>
          <a:scene3d>
            <a:camera prst="obliqueTopRight"/>
            <a:lightRig rig="threePt" dir="t"/>
          </a:scene3d>
        </p:spPr>
        <p:txBody>
          <a:bodyPr wrap="square" lIns="91440" tIns="45720" rIns="91440" bIns="45720">
            <a:spAutoFit/>
          </a:bodyPr>
          <a:lstStyle/>
          <a:p>
            <a:pPr algn="ctr"/>
            <a:r>
              <a:rPr lang="en-US" sz="5400" b="1" dirty="0">
                <a:ln w="6600">
                  <a:solidFill>
                    <a:schemeClr val="accent2"/>
                  </a:solidFill>
                  <a:prstDash val="solid"/>
                </a:ln>
                <a:solidFill>
                  <a:schemeClr val="bg1"/>
                </a:solidFill>
                <a:effectLst>
                  <a:outerShdw dist="38100" dir="2700000" algn="tl" rotWithShape="0">
                    <a:schemeClr val="accent2"/>
                  </a:outerShdw>
                </a:effectLst>
                <a:latin typeface="Stencil" panose="040409050D0802020404" pitchFamily="82" charset="0"/>
              </a:rPr>
              <a:t>Shruti’s Space Invaders</a:t>
            </a:r>
          </a:p>
        </p:txBody>
      </p:sp>
    </p:spTree>
    <p:extLst>
      <p:ext uri="{BB962C8B-B14F-4D97-AF65-F5344CB8AC3E}">
        <p14:creationId xmlns:p14="http://schemas.microsoft.com/office/powerpoint/2010/main" val="40294805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35F919-2E8C-4FDB-8B19-8FF99338718F}"/>
              </a:ext>
            </a:extLst>
          </p:cNvPr>
          <p:cNvSpPr/>
          <p:nvPr/>
        </p:nvSpPr>
        <p:spPr>
          <a:xfrm>
            <a:off x="-2862962" y="-113050"/>
            <a:ext cx="12295674" cy="1200329"/>
          </a:xfrm>
          <a:prstGeom prst="rect">
            <a:avLst/>
          </a:prstGeom>
          <a:noFill/>
        </p:spPr>
        <p:txBody>
          <a:bodyPr wrap="none" lIns="91440" tIns="45720" rIns="91440" bIns="45720">
            <a:spAutoFit/>
          </a:bodyPr>
          <a:lstStyle/>
          <a:p>
            <a:pPr algn="ctr"/>
            <a:r>
              <a:rPr lang="en-US" sz="72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Cooper Black" panose="0208090404030B020404" pitchFamily="18" charset="0"/>
              </a:rPr>
              <a:t>                         Final Output </a:t>
            </a:r>
          </a:p>
        </p:txBody>
      </p:sp>
      <p:pic>
        <p:nvPicPr>
          <p:cNvPr id="5" name="Picture 4">
            <a:extLst>
              <a:ext uri="{FF2B5EF4-FFF2-40B4-BE49-F238E27FC236}">
                <a16:creationId xmlns:a16="http://schemas.microsoft.com/office/drawing/2014/main" id="{CAE02B54-FC9F-4487-87C8-C52266234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1789" y="-65492"/>
            <a:ext cx="7133082" cy="7005704"/>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255581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505162-E11C-4AD8-BD73-3EC49A8D555B}"/>
              </a:ext>
            </a:extLst>
          </p:cNvPr>
          <p:cNvSpPr/>
          <p:nvPr/>
        </p:nvSpPr>
        <p:spPr>
          <a:xfrm>
            <a:off x="1907873" y="-132281"/>
            <a:ext cx="8176748" cy="1569660"/>
          </a:xfrm>
          <a:prstGeom prst="rect">
            <a:avLst/>
          </a:prstGeom>
          <a:noFill/>
        </p:spPr>
        <p:txBody>
          <a:bodyPr wrap="square" lIns="91440" tIns="45720" rIns="91440" bIns="45720">
            <a:spAutoFit/>
          </a:bodyPr>
          <a:lstStyle/>
          <a:p>
            <a:pPr algn="ctr"/>
            <a:r>
              <a:rPr lang="en-US" sz="9600" b="1" cap="none" spc="0" dirty="0">
                <a:ln w="12700">
                  <a:solidFill>
                    <a:schemeClr val="tx2">
                      <a:lumMod val="75000"/>
                    </a:schemeClr>
                  </a:solidFill>
                  <a:prstDash val="solid"/>
                </a:ln>
                <a:solidFill>
                  <a:schemeClr val="bg1"/>
                </a:solidFill>
                <a:effectLst>
                  <a:outerShdw dist="38100" dir="2640000" algn="bl" rotWithShape="0">
                    <a:schemeClr val="tx2">
                      <a:lumMod val="75000"/>
                    </a:schemeClr>
                  </a:outerShdw>
                </a:effectLst>
                <a:latin typeface="Cooper Black" panose="0208090404030B020404" pitchFamily="18" charset="0"/>
              </a:rPr>
              <a:t>Demo</a:t>
            </a:r>
          </a:p>
        </p:txBody>
      </p:sp>
      <p:pic>
        <p:nvPicPr>
          <p:cNvPr id="3" name="bandicam 2021-02-15 17-41-29-920">
            <a:hlinkClick r:id="" action="ppaction://media"/>
            <a:extLst>
              <a:ext uri="{FF2B5EF4-FFF2-40B4-BE49-F238E27FC236}">
                <a16:creationId xmlns:a16="http://schemas.microsoft.com/office/drawing/2014/main" id="{C702012A-ACFE-4F1D-AB27-943840663E8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7872" y="1458388"/>
            <a:ext cx="8757357" cy="4926013"/>
          </a:xfrm>
          <a:prstGeom prst="rect">
            <a:avLst/>
          </a:prstGeom>
        </p:spPr>
      </p:pic>
    </p:spTree>
    <p:extLst>
      <p:ext uri="{BB962C8B-B14F-4D97-AF65-F5344CB8AC3E}">
        <p14:creationId xmlns:p14="http://schemas.microsoft.com/office/powerpoint/2010/main" val="2795083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8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505162-E11C-4AD8-BD73-3EC49A8D555B}"/>
              </a:ext>
            </a:extLst>
          </p:cNvPr>
          <p:cNvSpPr/>
          <p:nvPr/>
        </p:nvSpPr>
        <p:spPr>
          <a:xfrm>
            <a:off x="2007626" y="2644170"/>
            <a:ext cx="8176748" cy="1569660"/>
          </a:xfrm>
          <a:prstGeom prst="rect">
            <a:avLst/>
          </a:prstGeom>
          <a:noFill/>
        </p:spPr>
        <p:txBody>
          <a:bodyPr wrap="square" lIns="91440" tIns="45720" rIns="91440" bIns="45720">
            <a:spAutoFit/>
          </a:bodyPr>
          <a:lstStyle/>
          <a:p>
            <a:pPr algn="ctr"/>
            <a:r>
              <a:rPr lang="en-US" sz="9600" b="1" cap="none" spc="0" dirty="0">
                <a:ln w="12700">
                  <a:solidFill>
                    <a:schemeClr val="tx2">
                      <a:lumMod val="75000"/>
                    </a:schemeClr>
                  </a:solidFill>
                  <a:prstDash val="solid"/>
                </a:ln>
                <a:solidFill>
                  <a:schemeClr val="bg1"/>
                </a:solidFill>
                <a:effectLst>
                  <a:outerShdw dist="38100" dir="2640000" algn="bl" rotWithShape="0">
                    <a:schemeClr val="tx2">
                      <a:lumMod val="75000"/>
                    </a:schemeClr>
                  </a:outerShdw>
                </a:effectLst>
                <a:latin typeface="Cooper Black" panose="0208090404030B020404" pitchFamily="18" charset="0"/>
              </a:rPr>
              <a:t>Thank You</a:t>
            </a:r>
          </a:p>
        </p:txBody>
      </p:sp>
    </p:spTree>
    <p:extLst>
      <p:ext uri="{BB962C8B-B14F-4D97-AF65-F5344CB8AC3E}">
        <p14:creationId xmlns:p14="http://schemas.microsoft.com/office/powerpoint/2010/main" val="3007861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9B17E5-75ED-4373-B6FF-18026A982C4D}"/>
              </a:ext>
            </a:extLst>
          </p:cNvPr>
          <p:cNvSpPr/>
          <p:nvPr/>
        </p:nvSpPr>
        <p:spPr>
          <a:xfrm>
            <a:off x="3205675" y="165946"/>
            <a:ext cx="6212919" cy="923330"/>
          </a:xfrm>
          <a:prstGeom prst="rect">
            <a:avLst/>
          </a:prstGeom>
          <a:noFill/>
        </p:spPr>
        <p:txBody>
          <a:bodyPr wrap="none" lIns="91440" tIns="45720" rIns="91440" bIns="45720">
            <a:spAutoFit/>
          </a:bodyPr>
          <a:lstStyle/>
          <a:p>
            <a:pPr algn="ctr"/>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Black" panose="020B0A04020102020204" pitchFamily="34" charset="0"/>
              </a:rPr>
              <a:t>INTRODUCTION</a:t>
            </a:r>
          </a:p>
        </p:txBody>
      </p:sp>
      <p:pic>
        <p:nvPicPr>
          <p:cNvPr id="4" name="Picture 3">
            <a:extLst>
              <a:ext uri="{FF2B5EF4-FFF2-40B4-BE49-F238E27FC236}">
                <a16:creationId xmlns:a16="http://schemas.microsoft.com/office/drawing/2014/main" id="{6BD5B5F2-2258-4BF3-BD0D-5A3476767D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991" y="1238288"/>
            <a:ext cx="2450869" cy="18381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14EAFA29-2637-4D9C-977B-A44918AE2D14}"/>
              </a:ext>
            </a:extLst>
          </p:cNvPr>
          <p:cNvSpPr txBox="1"/>
          <p:nvPr/>
        </p:nvSpPr>
        <p:spPr>
          <a:xfrm>
            <a:off x="3280490" y="1238288"/>
            <a:ext cx="8756339" cy="2585323"/>
          </a:xfrm>
          <a:prstGeom prst="rect">
            <a:avLst/>
          </a:prstGeom>
          <a:noFill/>
        </p:spPr>
        <p:txBody>
          <a:bodyPr wrap="square" rtlCol="0">
            <a:spAutoFit/>
          </a:bodyPr>
          <a:lstStyle/>
          <a:p>
            <a:r>
              <a:rPr lang="en-US" b="1" dirty="0">
                <a:solidFill>
                  <a:srgbClr val="202122"/>
                </a:solidFill>
                <a:effectLst/>
                <a:latin typeface="Arial Black" panose="020B0A04020102020204" pitchFamily="34" charset="0"/>
              </a:rPr>
              <a:t>Space Invaders is a 1978 arcade game which was created by Tomohiro </a:t>
            </a:r>
            <a:r>
              <a:rPr lang="en-US" b="1" dirty="0" err="1">
                <a:solidFill>
                  <a:srgbClr val="202122"/>
                </a:solidFill>
                <a:effectLst/>
                <a:latin typeface="Arial Black" panose="020B0A04020102020204" pitchFamily="34" charset="0"/>
              </a:rPr>
              <a:t>Nishikado</a:t>
            </a:r>
            <a:r>
              <a:rPr lang="en-US" b="1" dirty="0">
                <a:solidFill>
                  <a:srgbClr val="202122"/>
                </a:solidFill>
                <a:effectLst/>
                <a:latin typeface="Arial Black" panose="020B0A04020102020204" pitchFamily="34" charset="0"/>
              </a:rPr>
              <a:t>. It was manufactured and sold by Taito in Japan under the title of </a:t>
            </a:r>
            <a:r>
              <a:rPr lang="en-US" b="1" dirty="0" err="1">
                <a:solidFill>
                  <a:srgbClr val="202122"/>
                </a:solidFill>
                <a:effectLst/>
                <a:latin typeface="Arial Black" panose="020B0A04020102020204" pitchFamily="34" charset="0"/>
              </a:rPr>
              <a:t>Uchu</a:t>
            </a:r>
            <a:r>
              <a:rPr lang="en-US" b="1" dirty="0">
                <a:solidFill>
                  <a:srgbClr val="202122"/>
                </a:solidFill>
                <a:effectLst/>
                <a:latin typeface="Arial Black" panose="020B0A04020102020204" pitchFamily="34" charset="0"/>
              </a:rPr>
              <a:t> </a:t>
            </a:r>
            <a:r>
              <a:rPr lang="en-US" b="1" dirty="0" err="1">
                <a:solidFill>
                  <a:srgbClr val="202122"/>
                </a:solidFill>
                <a:effectLst/>
                <a:latin typeface="Arial Black" panose="020B0A04020102020204" pitchFamily="34" charset="0"/>
              </a:rPr>
              <a:t>Shinryaku</a:t>
            </a:r>
            <a:r>
              <a:rPr lang="en-US" b="1" dirty="0">
                <a:solidFill>
                  <a:srgbClr val="202122"/>
                </a:solidFill>
                <a:effectLst/>
                <a:latin typeface="Arial Black" panose="020B0A04020102020204" pitchFamily="34" charset="0"/>
              </a:rPr>
              <a:t>-sha and it was </a:t>
            </a:r>
            <a:r>
              <a:rPr lang="en-US" b="1" dirty="0" err="1">
                <a:solidFill>
                  <a:srgbClr val="202122"/>
                </a:solidFill>
                <a:effectLst/>
                <a:latin typeface="Arial Black" panose="020B0A04020102020204" pitchFamily="34" charset="0"/>
              </a:rPr>
              <a:t>lincensed</a:t>
            </a:r>
            <a:r>
              <a:rPr lang="en-US" b="1" dirty="0">
                <a:solidFill>
                  <a:srgbClr val="202122"/>
                </a:solidFill>
                <a:effectLst/>
                <a:latin typeface="Arial Black" panose="020B0A04020102020204" pitchFamily="34" charset="0"/>
              </a:rPr>
              <a:t> in the United States by the Midway division of Bally. Within the shooter genre, Space Invaders was the first fixed shooter and set the template for the shoot ‘</a:t>
            </a:r>
            <a:r>
              <a:rPr lang="en-US" b="1" dirty="0" err="1">
                <a:solidFill>
                  <a:srgbClr val="202122"/>
                </a:solidFill>
                <a:effectLst/>
                <a:latin typeface="Arial Black" panose="020B0A04020102020204" pitchFamily="34" charset="0"/>
              </a:rPr>
              <a:t>em</a:t>
            </a:r>
            <a:r>
              <a:rPr lang="en-US" b="1" dirty="0">
                <a:solidFill>
                  <a:srgbClr val="202122"/>
                </a:solidFill>
                <a:effectLst/>
                <a:latin typeface="Arial Black" panose="020B0A04020102020204" pitchFamily="34" charset="0"/>
              </a:rPr>
              <a:t> u genre. The goal is to defeat wave after wave of descending aliens with a horizontally moving laser to earn as many points as possible.</a:t>
            </a:r>
          </a:p>
          <a:p>
            <a:endParaRPr lang="en-US" b="1" dirty="0">
              <a:solidFill>
                <a:srgbClr val="202122"/>
              </a:solidFill>
              <a:effectLst/>
              <a:latin typeface="Lucida Calligraphy" panose="03010101010101010101" pitchFamily="66" charset="0"/>
            </a:endParaRPr>
          </a:p>
        </p:txBody>
      </p:sp>
      <p:sp>
        <p:nvSpPr>
          <p:cNvPr id="7" name="TextBox 6">
            <a:extLst>
              <a:ext uri="{FF2B5EF4-FFF2-40B4-BE49-F238E27FC236}">
                <a16:creationId xmlns:a16="http://schemas.microsoft.com/office/drawing/2014/main" id="{5F8630DB-BFD1-44F4-AEA8-F74C6FEE2AAB}"/>
              </a:ext>
            </a:extLst>
          </p:cNvPr>
          <p:cNvSpPr txBox="1"/>
          <p:nvPr/>
        </p:nvSpPr>
        <p:spPr>
          <a:xfrm>
            <a:off x="3280490" y="3509018"/>
            <a:ext cx="9061138" cy="2862322"/>
          </a:xfrm>
          <a:prstGeom prst="rect">
            <a:avLst/>
          </a:prstGeom>
          <a:noFill/>
        </p:spPr>
        <p:txBody>
          <a:bodyPr wrap="square" rtlCol="0">
            <a:spAutoFit/>
          </a:bodyPr>
          <a:lstStyle/>
          <a:p>
            <a:r>
              <a:rPr lang="en-IN" b="1" dirty="0">
                <a:solidFill>
                  <a:schemeClr val="accent2">
                    <a:lumMod val="50000"/>
                  </a:schemeClr>
                </a:solidFill>
                <a:effectLst/>
                <a:latin typeface="Arial Black" panose="020B0A04020102020204" pitchFamily="34" charset="0"/>
              </a:rPr>
              <a:t>S</a:t>
            </a:r>
            <a:r>
              <a:rPr lang="en-IN" b="1" dirty="0">
                <a:solidFill>
                  <a:schemeClr val="accent2">
                    <a:lumMod val="50000"/>
                  </a:schemeClr>
                </a:solidFill>
                <a:latin typeface="Arial Black" panose="020B0A04020102020204" pitchFamily="34" charset="0"/>
              </a:rPr>
              <a:t>pace Invaders is considered one of the most influential video games of all time. It helped expand the video game industry from a novelty to a global industry and ushered in the golden age of arcade video games. It was the inspiration for numerous video games and game designers across different genres, and has been ported and re-released in various forms. </a:t>
            </a:r>
          </a:p>
          <a:p>
            <a:endParaRPr lang="en-IN" b="1" dirty="0">
              <a:solidFill>
                <a:schemeClr val="accent2">
                  <a:lumMod val="50000"/>
                </a:schemeClr>
              </a:solidFill>
              <a:latin typeface="Lucida Calligraphy" panose="03010101010101010101" pitchFamily="66" charset="0"/>
            </a:endParaRPr>
          </a:p>
          <a:p>
            <a:endParaRPr lang="en-IN" b="1" dirty="0">
              <a:solidFill>
                <a:schemeClr val="accent2">
                  <a:lumMod val="50000"/>
                </a:schemeClr>
              </a:solidFill>
              <a:latin typeface="Lucida Calligraphy" panose="03010101010101010101" pitchFamily="66" charset="0"/>
            </a:endParaRPr>
          </a:p>
          <a:p>
            <a:endParaRPr lang="en-US" b="1" dirty="0">
              <a:solidFill>
                <a:schemeClr val="accent2">
                  <a:lumMod val="50000"/>
                </a:schemeClr>
              </a:solidFill>
              <a:effectLst/>
              <a:latin typeface="Lucida Calligraphy" panose="03010101010101010101" pitchFamily="66" charset="0"/>
            </a:endParaRPr>
          </a:p>
          <a:p>
            <a:endParaRPr lang="en-IN" dirty="0"/>
          </a:p>
        </p:txBody>
      </p:sp>
      <p:sp>
        <p:nvSpPr>
          <p:cNvPr id="8" name="TextBox 7">
            <a:extLst>
              <a:ext uri="{FF2B5EF4-FFF2-40B4-BE49-F238E27FC236}">
                <a16:creationId xmlns:a16="http://schemas.microsoft.com/office/drawing/2014/main" id="{A8EB8255-2896-41BD-993D-D8CF8FB774EF}"/>
              </a:ext>
            </a:extLst>
          </p:cNvPr>
          <p:cNvSpPr txBox="1"/>
          <p:nvPr/>
        </p:nvSpPr>
        <p:spPr>
          <a:xfrm>
            <a:off x="1537854" y="5388002"/>
            <a:ext cx="10803774" cy="1477328"/>
          </a:xfrm>
          <a:prstGeom prst="rect">
            <a:avLst/>
          </a:prstGeom>
          <a:noFill/>
        </p:spPr>
        <p:txBody>
          <a:bodyPr wrap="square" rtlCol="0">
            <a:spAutoFit/>
          </a:bodyPr>
          <a:lstStyle/>
          <a:p>
            <a:r>
              <a:rPr lang="en-IN" b="1" dirty="0">
                <a:latin typeface="Arial Black" panose="020B0A04020102020204" pitchFamily="34" charset="0"/>
              </a:rPr>
              <a:t>Space Invaders is a fixed shooter in which the player controls a laser cannon by moving it horizontally across the bottom of the screen and firing at descending aliens. The player defeats an alien and earns points by shooting it with the laser cannon. </a:t>
            </a:r>
          </a:p>
          <a:p>
            <a:r>
              <a:rPr lang="en-IN" b="1" dirty="0">
                <a:latin typeface="Arial Black" panose="020B0A04020102020204" pitchFamily="34" charset="0"/>
              </a:rPr>
              <a:t>And if the alien touches the spaceship then the game is over.</a:t>
            </a:r>
          </a:p>
        </p:txBody>
      </p:sp>
      <p:sp>
        <p:nvSpPr>
          <p:cNvPr id="11" name="Rectangle 10">
            <a:extLst>
              <a:ext uri="{FF2B5EF4-FFF2-40B4-BE49-F238E27FC236}">
                <a16:creationId xmlns:a16="http://schemas.microsoft.com/office/drawing/2014/main" id="{A1150EE7-1B1B-42D9-AB24-15051980AD66}"/>
              </a:ext>
            </a:extLst>
          </p:cNvPr>
          <p:cNvSpPr/>
          <p:nvPr/>
        </p:nvSpPr>
        <p:spPr>
          <a:xfrm>
            <a:off x="568529" y="3283141"/>
            <a:ext cx="2828338" cy="646331"/>
          </a:xfrm>
          <a:prstGeom prst="rect">
            <a:avLst/>
          </a:prstGeom>
          <a:noFill/>
        </p:spPr>
        <p:txBody>
          <a:bodyPr wrap="square" lIns="91440" tIns="45720" rIns="91440" bIns="45720">
            <a:spAutoFit/>
          </a:bodyPr>
          <a:lstStyle/>
          <a:p>
            <a:r>
              <a:rPr lang="en-US" sz="1800" b="1" i="0" u="none" strike="noStrike" baseline="0" dirty="0">
                <a:latin typeface="Arial Black" panose="020B0A04020102020204" pitchFamily="34" charset="0"/>
              </a:rPr>
              <a:t>Figure 1: Screenshot of the original game.</a:t>
            </a:r>
            <a:endParaRPr lang="en-US" sz="5400" b="1" cap="none" spc="0" dirty="0">
              <a:ln w="9525">
                <a:solidFill>
                  <a:schemeClr val="bg1"/>
                </a:solidFill>
                <a:prstDash val="solid"/>
              </a:ln>
              <a:effectLst>
                <a:outerShdw blurRad="12700" dist="38100" dir="2700000" algn="tl" rotWithShape="0">
                  <a:schemeClr val="bg1">
                    <a:lumMod val="50000"/>
                  </a:schemeClr>
                </a:outerShdw>
              </a:effectLst>
              <a:latin typeface="Arial Black" panose="020B0A04020102020204" pitchFamily="34" charset="0"/>
            </a:endParaRPr>
          </a:p>
        </p:txBody>
      </p:sp>
    </p:spTree>
    <p:extLst>
      <p:ext uri="{BB962C8B-B14F-4D97-AF65-F5344CB8AC3E}">
        <p14:creationId xmlns:p14="http://schemas.microsoft.com/office/powerpoint/2010/main" val="3010428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669A89-0499-4121-9534-81DD4F346F58}"/>
              </a:ext>
            </a:extLst>
          </p:cNvPr>
          <p:cNvSpPr/>
          <p:nvPr/>
        </p:nvSpPr>
        <p:spPr>
          <a:xfrm>
            <a:off x="2022969" y="271760"/>
            <a:ext cx="7568706" cy="923330"/>
          </a:xfrm>
          <a:prstGeom prst="rect">
            <a:avLst/>
          </a:prstGeom>
          <a:noFill/>
        </p:spPr>
        <p:txBody>
          <a:bodyPr wrap="square" lIns="91440" tIns="45720" rIns="91440" bIns="45720">
            <a:spAutoFit/>
          </a:bodyPr>
          <a:lstStyle/>
          <a:p>
            <a:pPr algn="ctr"/>
            <a:r>
              <a:rPr lang="en-US" sz="5400" b="1" cap="none" spc="0" dirty="0">
                <a:ln w="6600">
                  <a:solidFill>
                    <a:schemeClr val="accent2"/>
                  </a:solidFill>
                  <a:prstDash val="solid"/>
                </a:ln>
                <a:solidFill>
                  <a:schemeClr val="bg1"/>
                </a:solidFill>
                <a:effectLst>
                  <a:outerShdw dist="38100" dir="2700000" algn="tl" rotWithShape="0">
                    <a:schemeClr val="accent2"/>
                  </a:outerShdw>
                </a:effectLst>
                <a:latin typeface="Cooper Black" panose="0208090404030B020404" pitchFamily="18" charset="0"/>
              </a:rPr>
              <a:t>Environment  </a:t>
            </a:r>
          </a:p>
        </p:txBody>
      </p:sp>
      <p:pic>
        <p:nvPicPr>
          <p:cNvPr id="4" name="Picture 3">
            <a:extLst>
              <a:ext uri="{FF2B5EF4-FFF2-40B4-BE49-F238E27FC236}">
                <a16:creationId xmlns:a16="http://schemas.microsoft.com/office/drawing/2014/main" id="{44059C0E-1694-4945-959D-776BE4C39B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9031" y="271760"/>
            <a:ext cx="1762371" cy="165758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5" name="TextBox 4">
            <a:extLst>
              <a:ext uri="{FF2B5EF4-FFF2-40B4-BE49-F238E27FC236}">
                <a16:creationId xmlns:a16="http://schemas.microsoft.com/office/drawing/2014/main" id="{1D8A7F3B-044E-4B88-845E-D811791F2519}"/>
              </a:ext>
            </a:extLst>
          </p:cNvPr>
          <p:cNvSpPr txBox="1"/>
          <p:nvPr/>
        </p:nvSpPr>
        <p:spPr>
          <a:xfrm>
            <a:off x="1647825" y="5112602"/>
            <a:ext cx="9677400" cy="1754326"/>
          </a:xfrm>
          <a:prstGeom prst="rect">
            <a:avLst/>
          </a:prstGeom>
          <a:noFill/>
        </p:spPr>
        <p:txBody>
          <a:bodyPr wrap="square" rtlCol="0">
            <a:spAutoFit/>
          </a:bodyPr>
          <a:lstStyle/>
          <a:p>
            <a:r>
              <a:rPr lang="en-US" b="1" i="0" dirty="0">
                <a:solidFill>
                  <a:schemeClr val="accent2">
                    <a:lumMod val="75000"/>
                  </a:schemeClr>
                </a:solidFill>
                <a:effectLst/>
                <a:latin typeface="Arial Black" panose="020B0A04020102020204" pitchFamily="34" charset="0"/>
              </a:rPr>
              <a:t>PyCharm</a:t>
            </a:r>
            <a:r>
              <a:rPr lang="en-US" b="0" i="0" dirty="0">
                <a:solidFill>
                  <a:schemeClr val="accent2">
                    <a:lumMod val="75000"/>
                  </a:schemeClr>
                </a:solidFill>
                <a:effectLst/>
                <a:latin typeface="Arial Black" panose="020B0A04020102020204" pitchFamily="34" charset="0"/>
              </a:rPr>
              <a:t> is an integrated development environment(IDE) used in computer programming, specially for the Python language. </a:t>
            </a:r>
            <a:r>
              <a:rPr lang="en-US" b="1" i="0" dirty="0">
                <a:solidFill>
                  <a:schemeClr val="accent2">
                    <a:lumMod val="75000"/>
                  </a:schemeClr>
                </a:solidFill>
                <a:effectLst/>
                <a:latin typeface="Arial Black" panose="020B0A04020102020204" pitchFamily="34" charset="0"/>
              </a:rPr>
              <a:t>PyCharm</a:t>
            </a:r>
            <a:r>
              <a:rPr lang="en-US" b="0" i="0" dirty="0">
                <a:solidFill>
                  <a:schemeClr val="accent2">
                    <a:lumMod val="75000"/>
                  </a:schemeClr>
                </a:solidFill>
                <a:effectLst/>
                <a:latin typeface="Arial Black" panose="020B0A04020102020204" pitchFamily="34" charset="0"/>
              </a:rPr>
              <a:t> is a dedicated </a:t>
            </a:r>
            <a:r>
              <a:rPr lang="en-US" b="1" i="0" dirty="0">
                <a:solidFill>
                  <a:schemeClr val="accent2">
                    <a:lumMod val="75000"/>
                  </a:schemeClr>
                </a:solidFill>
                <a:effectLst/>
                <a:latin typeface="Arial Black" panose="020B0A04020102020204" pitchFamily="34" charset="0"/>
              </a:rPr>
              <a:t>Python</a:t>
            </a:r>
            <a:r>
              <a:rPr lang="en-US" b="0" i="0" dirty="0">
                <a:solidFill>
                  <a:schemeClr val="accent2">
                    <a:lumMod val="75000"/>
                  </a:schemeClr>
                </a:solidFill>
                <a:effectLst/>
                <a:latin typeface="Arial Black" panose="020B0A04020102020204" pitchFamily="34" charset="0"/>
              </a:rPr>
              <a:t> Integrated Development Environment (IDE) providing a wide range of essential tools for </a:t>
            </a:r>
            <a:r>
              <a:rPr lang="en-US" b="1" i="0" dirty="0">
                <a:solidFill>
                  <a:schemeClr val="accent2">
                    <a:lumMod val="75000"/>
                  </a:schemeClr>
                </a:solidFill>
                <a:effectLst/>
                <a:latin typeface="Arial Black" panose="020B0A04020102020204" pitchFamily="34" charset="0"/>
              </a:rPr>
              <a:t>Python</a:t>
            </a:r>
            <a:r>
              <a:rPr lang="en-US" b="0" i="0" dirty="0">
                <a:solidFill>
                  <a:schemeClr val="accent2">
                    <a:lumMod val="75000"/>
                  </a:schemeClr>
                </a:solidFill>
                <a:effectLst/>
                <a:latin typeface="Arial Black" panose="020B0A04020102020204" pitchFamily="34" charset="0"/>
              </a:rPr>
              <a:t> developers, tightly integrated to create a convenient environment for productive </a:t>
            </a:r>
            <a:r>
              <a:rPr lang="en-US" b="1" i="0" dirty="0">
                <a:solidFill>
                  <a:schemeClr val="accent2">
                    <a:lumMod val="75000"/>
                  </a:schemeClr>
                </a:solidFill>
                <a:effectLst/>
                <a:latin typeface="Arial Black" panose="020B0A04020102020204" pitchFamily="34" charset="0"/>
              </a:rPr>
              <a:t>Python</a:t>
            </a:r>
            <a:r>
              <a:rPr lang="en-US" b="0" i="0" dirty="0">
                <a:solidFill>
                  <a:schemeClr val="accent2">
                    <a:lumMod val="75000"/>
                  </a:schemeClr>
                </a:solidFill>
                <a:effectLst/>
                <a:latin typeface="Arial Black" panose="020B0A04020102020204" pitchFamily="34" charset="0"/>
              </a:rPr>
              <a:t>, web, and data science development</a:t>
            </a:r>
            <a:r>
              <a:rPr lang="en-US" b="0" i="0" dirty="0">
                <a:solidFill>
                  <a:schemeClr val="accent2">
                    <a:lumMod val="75000"/>
                  </a:schemeClr>
                </a:solidFill>
                <a:effectLst/>
                <a:latin typeface="Lucida Calligraphy" panose="03010101010101010101" pitchFamily="66" charset="0"/>
              </a:rPr>
              <a:t>. </a:t>
            </a:r>
            <a:r>
              <a:rPr lang="en-US" b="0" i="0" dirty="0">
                <a:solidFill>
                  <a:schemeClr val="accent2">
                    <a:lumMod val="75000"/>
                  </a:schemeClr>
                </a:solidFill>
                <a:effectLst/>
                <a:latin typeface="Arial Black" panose="020B0A04020102020204" pitchFamily="34" charset="0"/>
              </a:rPr>
              <a:t>I have executed all the codes via this </a:t>
            </a:r>
            <a:r>
              <a:rPr lang="en-US" dirty="0" err="1">
                <a:solidFill>
                  <a:schemeClr val="accent2">
                    <a:lumMod val="75000"/>
                  </a:schemeClr>
                </a:solidFill>
                <a:latin typeface="Arial Black" panose="020B0A04020102020204" pitchFamily="34" charset="0"/>
              </a:rPr>
              <a:t>P</a:t>
            </a:r>
            <a:r>
              <a:rPr lang="en-US" b="0" i="0" dirty="0" err="1">
                <a:solidFill>
                  <a:schemeClr val="accent2">
                    <a:lumMod val="75000"/>
                  </a:schemeClr>
                </a:solidFill>
                <a:effectLst/>
                <a:latin typeface="Arial Black" panose="020B0A04020102020204" pitchFamily="34" charset="0"/>
              </a:rPr>
              <a:t>ycharm</a:t>
            </a:r>
            <a:r>
              <a:rPr lang="en-US" b="0" i="0" dirty="0">
                <a:solidFill>
                  <a:schemeClr val="accent2">
                    <a:lumMod val="75000"/>
                  </a:schemeClr>
                </a:solidFill>
                <a:effectLst/>
                <a:latin typeface="Arial Black" panose="020B0A04020102020204" pitchFamily="34" charset="0"/>
              </a:rPr>
              <a:t>.</a:t>
            </a:r>
            <a:endParaRPr lang="en-IN" dirty="0">
              <a:solidFill>
                <a:schemeClr val="accent2">
                  <a:lumMod val="75000"/>
                </a:schemeClr>
              </a:solidFill>
              <a:latin typeface="Arial Black" panose="020B0A04020102020204" pitchFamily="34" charset="0"/>
            </a:endParaRPr>
          </a:p>
        </p:txBody>
      </p:sp>
      <p:pic>
        <p:nvPicPr>
          <p:cNvPr id="9" name="Picture 8">
            <a:extLst>
              <a:ext uri="{FF2B5EF4-FFF2-40B4-BE49-F238E27FC236}">
                <a16:creationId xmlns:a16="http://schemas.microsoft.com/office/drawing/2014/main" id="{0AC8075A-D870-43EA-A569-8E123CE525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8138" y="1348200"/>
            <a:ext cx="6231349" cy="34428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113058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BE47C43-88CC-4FC8-8266-0FE182240E06}"/>
              </a:ext>
            </a:extLst>
          </p:cNvPr>
          <p:cNvSpPr/>
          <p:nvPr/>
        </p:nvSpPr>
        <p:spPr>
          <a:xfrm>
            <a:off x="3693134" y="-109316"/>
            <a:ext cx="3860312" cy="918865"/>
          </a:xfrm>
          <a:prstGeom prst="rect">
            <a:avLst/>
          </a:prstGeom>
          <a:noFill/>
        </p:spPr>
        <p:txBody>
          <a:bodyPr wrap="square" lIns="91440" tIns="45720" rIns="91440" bIns="45720">
            <a:spAutoFit/>
          </a:bodyPr>
          <a:lstStyle/>
          <a:p>
            <a:pPr algn="ctr"/>
            <a:r>
              <a:rPr lang="en-US" sz="5400" b="1" dirty="0">
                <a:ln w="0"/>
                <a:solidFill>
                  <a:schemeClr val="tx1">
                    <a:lumMod val="75000"/>
                    <a:lumOff val="25000"/>
                  </a:schemeClr>
                </a:solidFill>
                <a:latin typeface="Cooper Black" panose="0208090404030B020404" pitchFamily="18" charset="0"/>
              </a:rPr>
              <a:t> Player</a:t>
            </a:r>
          </a:p>
        </p:txBody>
      </p:sp>
      <p:pic>
        <p:nvPicPr>
          <p:cNvPr id="4" name="Picture 3">
            <a:extLst>
              <a:ext uri="{FF2B5EF4-FFF2-40B4-BE49-F238E27FC236}">
                <a16:creationId xmlns:a16="http://schemas.microsoft.com/office/drawing/2014/main" id="{2CC2303C-7A14-471B-B9CF-A50DEB2A15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26752" y="82348"/>
            <a:ext cx="1122372" cy="91886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5" name="TextBox 4">
            <a:extLst>
              <a:ext uri="{FF2B5EF4-FFF2-40B4-BE49-F238E27FC236}">
                <a16:creationId xmlns:a16="http://schemas.microsoft.com/office/drawing/2014/main" id="{AAAA9C9B-5724-44D4-B7B2-F7E0EA09316F}"/>
              </a:ext>
            </a:extLst>
          </p:cNvPr>
          <p:cNvSpPr txBox="1"/>
          <p:nvPr/>
        </p:nvSpPr>
        <p:spPr>
          <a:xfrm>
            <a:off x="10500822" y="1001213"/>
            <a:ext cx="2447925" cy="369332"/>
          </a:xfrm>
          <a:prstGeom prst="rect">
            <a:avLst/>
          </a:prstGeom>
          <a:noFill/>
        </p:spPr>
        <p:txBody>
          <a:bodyPr wrap="square" rtlCol="0">
            <a:spAutoFit/>
          </a:bodyPr>
          <a:lstStyle/>
          <a:p>
            <a:r>
              <a:rPr lang="en-IN" dirty="0">
                <a:latin typeface="Cooper Black" panose="0208090404030B020404" pitchFamily="18" charset="0"/>
              </a:rPr>
              <a:t>       Spaceship </a:t>
            </a:r>
          </a:p>
        </p:txBody>
      </p:sp>
      <p:pic>
        <p:nvPicPr>
          <p:cNvPr id="10" name="Picture 9">
            <a:extLst>
              <a:ext uri="{FF2B5EF4-FFF2-40B4-BE49-F238E27FC236}">
                <a16:creationId xmlns:a16="http://schemas.microsoft.com/office/drawing/2014/main" id="{6485B403-F07B-4018-8622-B4E71D6B87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078" y="1399027"/>
            <a:ext cx="4563112" cy="10955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CD79D22C-D4C4-4277-BA3C-D8FB536AACE8}"/>
              </a:ext>
            </a:extLst>
          </p:cNvPr>
          <p:cNvPicPr>
            <a:picLocks noChangeAspect="1"/>
          </p:cNvPicPr>
          <p:nvPr/>
        </p:nvPicPr>
        <p:blipFill rotWithShape="1">
          <a:blip r:embed="rId4">
            <a:extLst>
              <a:ext uri="{28A0092B-C50C-407E-A947-70E740481C1C}">
                <a14:useLocalDpi xmlns:a14="http://schemas.microsoft.com/office/drawing/2010/main" val="0"/>
              </a:ext>
            </a:extLst>
          </a:blip>
          <a:srcRect r="-456" b="4473"/>
          <a:stretch/>
        </p:blipFill>
        <p:spPr>
          <a:xfrm>
            <a:off x="5748381" y="3996575"/>
            <a:ext cx="6300743" cy="25113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TextBox 14">
            <a:extLst>
              <a:ext uri="{FF2B5EF4-FFF2-40B4-BE49-F238E27FC236}">
                <a16:creationId xmlns:a16="http://schemas.microsoft.com/office/drawing/2014/main" id="{84983F67-9FD4-41E0-B685-10DC0B7BF607}"/>
              </a:ext>
            </a:extLst>
          </p:cNvPr>
          <p:cNvSpPr txBox="1"/>
          <p:nvPr/>
        </p:nvSpPr>
        <p:spPr>
          <a:xfrm>
            <a:off x="1516671" y="1029695"/>
            <a:ext cx="2447925" cy="369332"/>
          </a:xfrm>
          <a:prstGeom prst="rect">
            <a:avLst/>
          </a:prstGeom>
          <a:noFill/>
        </p:spPr>
        <p:txBody>
          <a:bodyPr wrap="square" rtlCol="0">
            <a:spAutoFit/>
          </a:bodyPr>
          <a:lstStyle/>
          <a:p>
            <a:r>
              <a:rPr lang="en-IN" dirty="0">
                <a:latin typeface="Arial Black" panose="020B0A04020102020204" pitchFamily="34" charset="0"/>
              </a:rPr>
              <a:t>Figure 1</a:t>
            </a:r>
          </a:p>
        </p:txBody>
      </p:sp>
      <p:sp>
        <p:nvSpPr>
          <p:cNvPr id="16" name="TextBox 15">
            <a:extLst>
              <a:ext uri="{FF2B5EF4-FFF2-40B4-BE49-F238E27FC236}">
                <a16:creationId xmlns:a16="http://schemas.microsoft.com/office/drawing/2014/main" id="{8E5C933A-047E-4458-993D-C6604F4E0291}"/>
              </a:ext>
            </a:extLst>
          </p:cNvPr>
          <p:cNvSpPr txBox="1"/>
          <p:nvPr/>
        </p:nvSpPr>
        <p:spPr>
          <a:xfrm>
            <a:off x="459078" y="2793785"/>
            <a:ext cx="4486274" cy="3139321"/>
          </a:xfrm>
          <a:prstGeom prst="rect">
            <a:avLst/>
          </a:prstGeom>
          <a:solidFill>
            <a:schemeClr val="bg2">
              <a:lumMod val="60000"/>
              <a:lumOff val="40000"/>
            </a:schemeClr>
          </a:solidFill>
        </p:spPr>
        <p:txBody>
          <a:bodyPr wrap="square" rtlCol="0">
            <a:spAutoFit/>
          </a:bodyPr>
          <a:lstStyle/>
          <a:p>
            <a:r>
              <a:rPr lang="en-IN" b="1" dirty="0">
                <a:latin typeface="Arial Black" panose="020B0A04020102020204" pitchFamily="34" charset="0"/>
              </a:rPr>
              <a:t>Here in the figure 1,</a:t>
            </a:r>
          </a:p>
          <a:p>
            <a:endParaRPr lang="en-IN" b="1" dirty="0">
              <a:latin typeface="Arial Black" panose="020B0A04020102020204" pitchFamily="34" charset="0"/>
            </a:endParaRPr>
          </a:p>
          <a:p>
            <a:r>
              <a:rPr lang="en-IN" b="1" dirty="0">
                <a:solidFill>
                  <a:schemeClr val="accent2">
                    <a:lumMod val="75000"/>
                  </a:schemeClr>
                </a:solidFill>
                <a:latin typeface="Arial Black" panose="020B0A04020102020204" pitchFamily="34" charset="0"/>
              </a:rPr>
              <a:t>The code is used for adding the player image to the screen. And the values are assigned to the player X and player Y so that the player that is the spaceship doesn’t go out of the boundary of the game screen.</a:t>
            </a:r>
          </a:p>
          <a:p>
            <a:endParaRPr lang="en-IN" dirty="0">
              <a:solidFill>
                <a:schemeClr val="accent2">
                  <a:lumMod val="75000"/>
                </a:schemeClr>
              </a:solidFill>
              <a:highlight>
                <a:srgbClr val="C0C0C0"/>
              </a:highlight>
            </a:endParaRPr>
          </a:p>
          <a:p>
            <a:endParaRPr lang="en-IN" dirty="0">
              <a:highlight>
                <a:srgbClr val="C0C0C0"/>
              </a:highlight>
            </a:endParaRPr>
          </a:p>
        </p:txBody>
      </p:sp>
      <p:sp>
        <p:nvSpPr>
          <p:cNvPr id="17" name="TextBox 16">
            <a:extLst>
              <a:ext uri="{FF2B5EF4-FFF2-40B4-BE49-F238E27FC236}">
                <a16:creationId xmlns:a16="http://schemas.microsoft.com/office/drawing/2014/main" id="{2A1D8999-E97A-49E1-ABB4-E454AFC499F9}"/>
              </a:ext>
            </a:extLst>
          </p:cNvPr>
          <p:cNvSpPr txBox="1"/>
          <p:nvPr/>
        </p:nvSpPr>
        <p:spPr>
          <a:xfrm>
            <a:off x="5623290" y="1726069"/>
            <a:ext cx="6425834" cy="2031325"/>
          </a:xfrm>
          <a:prstGeom prst="rect">
            <a:avLst/>
          </a:prstGeom>
          <a:solidFill>
            <a:schemeClr val="bg2">
              <a:lumMod val="40000"/>
              <a:lumOff val="60000"/>
            </a:schemeClr>
          </a:solidFill>
        </p:spPr>
        <p:txBody>
          <a:bodyPr wrap="square" rtlCol="0">
            <a:spAutoFit/>
          </a:bodyPr>
          <a:lstStyle/>
          <a:p>
            <a:r>
              <a:rPr lang="en-IN" b="1" dirty="0">
                <a:latin typeface="Arial Black" panose="020B0A04020102020204" pitchFamily="34" charset="0"/>
              </a:rPr>
              <a:t>Here in the figure 2,</a:t>
            </a:r>
          </a:p>
          <a:p>
            <a:endParaRPr lang="en-IN" dirty="0">
              <a:latin typeface="Arial Black" panose="020B0A04020102020204" pitchFamily="34" charset="0"/>
            </a:endParaRPr>
          </a:p>
          <a:p>
            <a:r>
              <a:rPr lang="en-IN" dirty="0">
                <a:solidFill>
                  <a:schemeClr val="accent2">
                    <a:lumMod val="75000"/>
                  </a:schemeClr>
                </a:solidFill>
                <a:latin typeface="Arial Black" panose="020B0A04020102020204" pitchFamily="34" charset="0"/>
              </a:rPr>
              <a:t>The code is used for the player to order him some directions made by the user in the input. The player will act accordingly what the code has instructed and which direction it will move with the specific keystrokes.</a:t>
            </a:r>
          </a:p>
        </p:txBody>
      </p:sp>
      <p:sp>
        <p:nvSpPr>
          <p:cNvPr id="18" name="TextBox 17">
            <a:extLst>
              <a:ext uri="{FF2B5EF4-FFF2-40B4-BE49-F238E27FC236}">
                <a16:creationId xmlns:a16="http://schemas.microsoft.com/office/drawing/2014/main" id="{0B4F4068-E027-4467-8EFA-7E994E3AE503}"/>
              </a:ext>
            </a:extLst>
          </p:cNvPr>
          <p:cNvSpPr txBox="1"/>
          <p:nvPr/>
        </p:nvSpPr>
        <p:spPr>
          <a:xfrm>
            <a:off x="8420100" y="6507883"/>
            <a:ext cx="2943225" cy="369332"/>
          </a:xfrm>
          <a:prstGeom prst="rect">
            <a:avLst/>
          </a:prstGeom>
          <a:noFill/>
        </p:spPr>
        <p:txBody>
          <a:bodyPr wrap="square" rtlCol="0">
            <a:spAutoFit/>
          </a:bodyPr>
          <a:lstStyle/>
          <a:p>
            <a:r>
              <a:rPr lang="en-IN" b="1" dirty="0"/>
              <a:t>Figure 2</a:t>
            </a:r>
          </a:p>
        </p:txBody>
      </p:sp>
    </p:spTree>
    <p:extLst>
      <p:ext uri="{BB962C8B-B14F-4D97-AF65-F5344CB8AC3E}">
        <p14:creationId xmlns:p14="http://schemas.microsoft.com/office/powerpoint/2010/main" val="34416823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41DDE1-5C45-4CE6-9349-E4EF7EAC2F33}"/>
              </a:ext>
            </a:extLst>
          </p:cNvPr>
          <p:cNvSpPr/>
          <p:nvPr/>
        </p:nvSpPr>
        <p:spPr>
          <a:xfrm>
            <a:off x="4114506" y="181104"/>
            <a:ext cx="3962988"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latin typeface="Cooper Black" panose="0208090404030B020404" pitchFamily="18" charset="0"/>
              </a:rPr>
              <a:t>Enemy</a:t>
            </a:r>
          </a:p>
        </p:txBody>
      </p:sp>
      <p:pic>
        <p:nvPicPr>
          <p:cNvPr id="6" name="Picture 5">
            <a:extLst>
              <a:ext uri="{FF2B5EF4-FFF2-40B4-BE49-F238E27FC236}">
                <a16:creationId xmlns:a16="http://schemas.microsoft.com/office/drawing/2014/main" id="{55F7DA83-6980-4FA2-BB8F-C09EF7EA6B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445" y="1396717"/>
            <a:ext cx="5700733" cy="20022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838C44E0-1059-48A6-8D4B-822B0D0B73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6254" y="3893238"/>
            <a:ext cx="4201898" cy="27180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A1B05C26-C5A3-416D-9195-B8D130185BEA}"/>
              </a:ext>
            </a:extLst>
          </p:cNvPr>
          <p:cNvSpPr txBox="1"/>
          <p:nvPr/>
        </p:nvSpPr>
        <p:spPr>
          <a:xfrm>
            <a:off x="705445" y="3459064"/>
            <a:ext cx="5620049" cy="1200329"/>
          </a:xfrm>
          <a:prstGeom prst="rect">
            <a:avLst/>
          </a:prstGeom>
          <a:solidFill>
            <a:schemeClr val="bg1"/>
          </a:solidFill>
        </p:spPr>
        <p:txBody>
          <a:bodyPr wrap="square" rtlCol="0">
            <a:spAutoFit/>
          </a:bodyPr>
          <a:lstStyle/>
          <a:p>
            <a:r>
              <a:rPr lang="en-IN" dirty="0">
                <a:solidFill>
                  <a:schemeClr val="accent2">
                    <a:lumMod val="75000"/>
                  </a:schemeClr>
                </a:solidFill>
                <a:latin typeface="Arial Black" panose="020B0A04020102020204" pitchFamily="34" charset="0"/>
              </a:rPr>
              <a:t>This code helps in adding number of enemies to the game window by fixing a particular movement speed with respect to the screen resolution.</a:t>
            </a:r>
          </a:p>
        </p:txBody>
      </p:sp>
      <p:sp>
        <p:nvSpPr>
          <p:cNvPr id="10" name="TextBox 9">
            <a:extLst>
              <a:ext uri="{FF2B5EF4-FFF2-40B4-BE49-F238E27FC236}">
                <a16:creationId xmlns:a16="http://schemas.microsoft.com/office/drawing/2014/main" id="{F9F7091D-EF96-4990-9535-1E8630B22ED3}"/>
              </a:ext>
            </a:extLst>
          </p:cNvPr>
          <p:cNvSpPr txBox="1"/>
          <p:nvPr/>
        </p:nvSpPr>
        <p:spPr>
          <a:xfrm>
            <a:off x="7088322" y="2087599"/>
            <a:ext cx="4937761" cy="1754326"/>
          </a:xfrm>
          <a:prstGeom prst="rect">
            <a:avLst/>
          </a:prstGeom>
          <a:solidFill>
            <a:schemeClr val="bg1"/>
          </a:solidFill>
          <a:effectLst>
            <a:glow rad="63500">
              <a:schemeClr val="accent1">
                <a:satMod val="175000"/>
                <a:alpha val="40000"/>
              </a:schemeClr>
            </a:glow>
          </a:effectLst>
        </p:spPr>
        <p:txBody>
          <a:bodyPr wrap="square" rtlCol="0">
            <a:spAutoFit/>
          </a:bodyPr>
          <a:lstStyle/>
          <a:p>
            <a:r>
              <a:rPr lang="en-IN" dirty="0">
                <a:solidFill>
                  <a:schemeClr val="accent2">
                    <a:lumMod val="75000"/>
                  </a:schemeClr>
                </a:solidFill>
                <a:latin typeface="Arial Black" panose="020B0A04020102020204" pitchFamily="34" charset="0"/>
              </a:rPr>
              <a:t>This code helps in the movements of the enemies so that when the enemy reaches the end of one line it gets shifted automatically to the next line. With the speed of 4 and -4 for each of   the enemies </a:t>
            </a:r>
          </a:p>
        </p:txBody>
      </p:sp>
      <p:pic>
        <p:nvPicPr>
          <p:cNvPr id="12" name="Picture 11">
            <a:extLst>
              <a:ext uri="{FF2B5EF4-FFF2-40B4-BE49-F238E27FC236}">
                <a16:creationId xmlns:a16="http://schemas.microsoft.com/office/drawing/2014/main" id="{FE37003B-A539-4F71-9207-32913FF9AE7A}"/>
              </a:ext>
            </a:extLst>
          </p:cNvPr>
          <p:cNvPicPr>
            <a:picLocks noChangeAspect="1"/>
          </p:cNvPicPr>
          <p:nvPr/>
        </p:nvPicPr>
        <p:blipFill rotWithShape="1">
          <a:blip r:embed="rId4">
            <a:extLst>
              <a:ext uri="{28A0092B-C50C-407E-A947-70E740481C1C}">
                <a14:useLocalDpi xmlns:a14="http://schemas.microsoft.com/office/drawing/2010/main" val="0"/>
              </a:ext>
            </a:extLst>
          </a:blip>
          <a:srcRect r="73704" b="24914"/>
          <a:stretch/>
        </p:blipFill>
        <p:spPr>
          <a:xfrm>
            <a:off x="10577767" y="181104"/>
            <a:ext cx="1220235" cy="121561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4" name="Picture 13">
            <a:extLst>
              <a:ext uri="{FF2B5EF4-FFF2-40B4-BE49-F238E27FC236}">
                <a16:creationId xmlns:a16="http://schemas.microsoft.com/office/drawing/2014/main" id="{BB5D7B7F-1671-4341-8720-52A99C2329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77019" y="4873862"/>
            <a:ext cx="2676899" cy="15527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TextBox 14">
            <a:extLst>
              <a:ext uri="{FF2B5EF4-FFF2-40B4-BE49-F238E27FC236}">
                <a16:creationId xmlns:a16="http://schemas.microsoft.com/office/drawing/2014/main" id="{C7490705-8D73-4EE5-972E-D908419B64D3}"/>
              </a:ext>
            </a:extLst>
          </p:cNvPr>
          <p:cNvSpPr txBox="1"/>
          <p:nvPr/>
        </p:nvSpPr>
        <p:spPr>
          <a:xfrm>
            <a:off x="1290248" y="6426654"/>
            <a:ext cx="5005355" cy="369332"/>
          </a:xfrm>
          <a:prstGeom prst="rect">
            <a:avLst/>
          </a:prstGeom>
          <a:solidFill>
            <a:schemeClr val="bg1"/>
          </a:solidFill>
        </p:spPr>
        <p:txBody>
          <a:bodyPr wrap="square" rtlCol="0">
            <a:spAutoFit/>
          </a:bodyPr>
          <a:lstStyle/>
          <a:p>
            <a:r>
              <a:rPr lang="en-IN" b="1" dirty="0">
                <a:solidFill>
                  <a:schemeClr val="accent2">
                    <a:lumMod val="75000"/>
                  </a:schemeClr>
                </a:solidFill>
              </a:rPr>
              <a:t>Number of enemies = 6</a:t>
            </a:r>
          </a:p>
        </p:txBody>
      </p:sp>
    </p:spTree>
    <p:extLst>
      <p:ext uri="{BB962C8B-B14F-4D97-AF65-F5344CB8AC3E}">
        <p14:creationId xmlns:p14="http://schemas.microsoft.com/office/powerpoint/2010/main" val="1006249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FBB12A-0B10-49E2-950D-730AC6E728F3}"/>
              </a:ext>
            </a:extLst>
          </p:cNvPr>
          <p:cNvSpPr/>
          <p:nvPr/>
        </p:nvSpPr>
        <p:spPr>
          <a:xfrm>
            <a:off x="4602726" y="95044"/>
            <a:ext cx="2341090"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latin typeface="Cooper Black" panose="0208090404030B020404" pitchFamily="18" charset="0"/>
              </a:rPr>
              <a:t>Bullet</a:t>
            </a:r>
          </a:p>
        </p:txBody>
      </p:sp>
      <p:pic>
        <p:nvPicPr>
          <p:cNvPr id="4" name="Picture 3">
            <a:extLst>
              <a:ext uri="{FF2B5EF4-FFF2-40B4-BE49-F238E27FC236}">
                <a16:creationId xmlns:a16="http://schemas.microsoft.com/office/drawing/2014/main" id="{789C4EF6-CA6E-46FB-9CFD-5943FDDF5C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5223" y="0"/>
            <a:ext cx="1176185" cy="11761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6" name="Picture 5">
            <a:extLst>
              <a:ext uri="{FF2B5EF4-FFF2-40B4-BE49-F238E27FC236}">
                <a16:creationId xmlns:a16="http://schemas.microsoft.com/office/drawing/2014/main" id="{06026245-B2A4-4B32-AAEC-824FA606F4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2188" y="1387735"/>
            <a:ext cx="5277037" cy="25388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54CF61DE-CA31-479D-9850-B3687AF797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885" y="1387735"/>
            <a:ext cx="5004115" cy="25782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TextBox 12">
            <a:extLst>
              <a:ext uri="{FF2B5EF4-FFF2-40B4-BE49-F238E27FC236}">
                <a16:creationId xmlns:a16="http://schemas.microsoft.com/office/drawing/2014/main" id="{5572FD1C-CD3C-4C47-8966-899DD4CC5776}"/>
              </a:ext>
            </a:extLst>
          </p:cNvPr>
          <p:cNvSpPr txBox="1"/>
          <p:nvPr/>
        </p:nvSpPr>
        <p:spPr>
          <a:xfrm>
            <a:off x="2281819" y="4704737"/>
            <a:ext cx="8583404" cy="1477328"/>
          </a:xfrm>
          <a:prstGeom prst="rect">
            <a:avLst/>
          </a:prstGeom>
          <a:solidFill>
            <a:schemeClr val="bg1"/>
          </a:solidFill>
          <a:effectLst>
            <a:glow rad="228600">
              <a:schemeClr val="accent2">
                <a:satMod val="175000"/>
                <a:alpha val="40000"/>
              </a:schemeClr>
            </a:glow>
          </a:effectLst>
          <a:scene3d>
            <a:camera prst="orthographicFront"/>
            <a:lightRig rig="threePt" dir="t"/>
          </a:scene3d>
          <a:sp3d>
            <a:bevelT prst="angle"/>
          </a:sp3d>
        </p:spPr>
        <p:txBody>
          <a:bodyPr wrap="square" rtlCol="0">
            <a:spAutoFit/>
          </a:bodyPr>
          <a:lstStyle/>
          <a:p>
            <a:r>
              <a:rPr lang="en-IN" dirty="0">
                <a:solidFill>
                  <a:schemeClr val="accent2">
                    <a:lumMod val="75000"/>
                  </a:schemeClr>
                </a:solidFill>
                <a:latin typeface="Arial Black" panose="020B0A04020102020204" pitchFamily="34" charset="0"/>
              </a:rPr>
              <a:t>The code adds the bullet image to the game window and sets the state of the bullet so that when the player will press spacebar keystroke then it will fire the bullet towards the enemy with the speed instructed. If the bullet state is not ready then the bullet will not appear on the screen neither it will move.</a:t>
            </a:r>
          </a:p>
        </p:txBody>
      </p:sp>
    </p:spTree>
    <p:extLst>
      <p:ext uri="{BB962C8B-B14F-4D97-AF65-F5344CB8AC3E}">
        <p14:creationId xmlns:p14="http://schemas.microsoft.com/office/powerpoint/2010/main" val="5100306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C4EFCE-7384-47FC-A21E-EF8B34E672FA}"/>
              </a:ext>
            </a:extLst>
          </p:cNvPr>
          <p:cNvSpPr/>
          <p:nvPr/>
        </p:nvSpPr>
        <p:spPr>
          <a:xfrm>
            <a:off x="4039888" y="300335"/>
            <a:ext cx="3312125"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Cooper Black" panose="0208090404030B020404" pitchFamily="18" charset="0"/>
              </a:rPr>
              <a:t>Collision</a:t>
            </a:r>
            <a:endParaRPr lang="en-US" sz="5400" b="0" cap="none" spc="0" dirty="0">
              <a:ln w="0"/>
              <a:solidFill>
                <a:schemeClr val="tx1"/>
              </a:solidFill>
              <a:effectLst>
                <a:outerShdw blurRad="38100" dist="19050" dir="2700000" algn="tl" rotWithShape="0">
                  <a:schemeClr val="dk1">
                    <a:alpha val="40000"/>
                  </a:schemeClr>
                </a:outerShdw>
              </a:effectLst>
              <a:latin typeface="Cooper Black" panose="0208090404030B020404" pitchFamily="18" charset="0"/>
            </a:endParaRPr>
          </a:p>
        </p:txBody>
      </p:sp>
      <p:pic>
        <p:nvPicPr>
          <p:cNvPr id="4" name="Picture 3">
            <a:extLst>
              <a:ext uri="{FF2B5EF4-FFF2-40B4-BE49-F238E27FC236}">
                <a16:creationId xmlns:a16="http://schemas.microsoft.com/office/drawing/2014/main" id="{62A11DB8-496E-4409-9B1D-BDA1548F9B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9564" y="1303502"/>
            <a:ext cx="6752871" cy="30382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BECC200A-C4ED-4517-8F34-4502BE29A755}"/>
              </a:ext>
            </a:extLst>
          </p:cNvPr>
          <p:cNvSpPr txBox="1"/>
          <p:nvPr/>
        </p:nvSpPr>
        <p:spPr>
          <a:xfrm>
            <a:off x="1362075" y="4657725"/>
            <a:ext cx="10696575" cy="1477328"/>
          </a:xfrm>
          <a:prstGeom prst="rect">
            <a:avLst/>
          </a:prstGeom>
          <a:solidFill>
            <a:schemeClr val="bg1"/>
          </a:solidFill>
          <a:ln>
            <a:solidFill>
              <a:schemeClr val="bg1"/>
            </a:solidFill>
          </a:ln>
        </p:spPr>
        <p:txBody>
          <a:bodyPr wrap="square" rtlCol="0">
            <a:spAutoFit/>
          </a:bodyPr>
          <a:lstStyle/>
          <a:p>
            <a:r>
              <a:rPr lang="en-IN" dirty="0">
                <a:solidFill>
                  <a:schemeClr val="accent2">
                    <a:lumMod val="75000"/>
                  </a:schemeClr>
                </a:solidFill>
                <a:latin typeface="Arial Black" panose="020B0A04020102020204" pitchFamily="34" charset="0"/>
              </a:rPr>
              <a:t>The above code explains how the collision between the enemy and the bullet will be made. The player uses Spacebar keystroke and fires a bullet to the opponent enemy so that the enemy jumps over the previous line back and the score will be +1. If the bullet doesn’t collide with the enemy then the player will not score a point. </a:t>
            </a:r>
          </a:p>
        </p:txBody>
      </p:sp>
    </p:spTree>
    <p:extLst>
      <p:ext uri="{BB962C8B-B14F-4D97-AF65-F5344CB8AC3E}">
        <p14:creationId xmlns:p14="http://schemas.microsoft.com/office/powerpoint/2010/main" val="681967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B962F686-F218-4EF2-A2C5-20FA9917BD3E}"/>
              </a:ext>
            </a:extLst>
          </p:cNvPr>
          <p:cNvCxnSpPr>
            <a:cxnSpLocks/>
          </p:cNvCxnSpPr>
          <p:nvPr/>
        </p:nvCxnSpPr>
        <p:spPr>
          <a:xfrm>
            <a:off x="6159730" y="914400"/>
            <a:ext cx="66503" cy="5943600"/>
          </a:xfrm>
          <a:prstGeom prst="line">
            <a:avLst/>
          </a:prstGeom>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103255F0-0323-4763-A858-E51DAD4B7D83}"/>
              </a:ext>
            </a:extLst>
          </p:cNvPr>
          <p:cNvCxnSpPr>
            <a:cxnSpLocks/>
          </p:cNvCxnSpPr>
          <p:nvPr/>
        </p:nvCxnSpPr>
        <p:spPr>
          <a:xfrm>
            <a:off x="6226233" y="914400"/>
            <a:ext cx="66502" cy="5943600"/>
          </a:xfrm>
          <a:prstGeom prst="line">
            <a:avLst/>
          </a:prstGeom>
        </p:spPr>
        <p:style>
          <a:lnRef idx="2">
            <a:schemeClr val="dk1"/>
          </a:lnRef>
          <a:fillRef idx="0">
            <a:schemeClr val="dk1"/>
          </a:fillRef>
          <a:effectRef idx="1">
            <a:schemeClr val="dk1"/>
          </a:effectRef>
          <a:fontRef idx="minor">
            <a:schemeClr val="tx1"/>
          </a:fontRef>
        </p:style>
      </p:cxnSp>
      <p:pic>
        <p:nvPicPr>
          <p:cNvPr id="18" name="Picture 17">
            <a:extLst>
              <a:ext uri="{FF2B5EF4-FFF2-40B4-BE49-F238E27FC236}">
                <a16:creationId xmlns:a16="http://schemas.microsoft.com/office/drawing/2014/main" id="{7245CAD6-4485-4B0A-8ACD-3AAEEA9E191D}"/>
              </a:ext>
            </a:extLst>
          </p:cNvPr>
          <p:cNvPicPr>
            <a:picLocks noChangeAspect="1"/>
          </p:cNvPicPr>
          <p:nvPr/>
        </p:nvPicPr>
        <p:blipFill rotWithShape="1">
          <a:blip r:embed="rId2">
            <a:extLst>
              <a:ext uri="{28A0092B-C50C-407E-A947-70E740481C1C}">
                <a14:useLocalDpi xmlns:a14="http://schemas.microsoft.com/office/drawing/2010/main" val="0"/>
              </a:ext>
            </a:extLst>
          </a:blip>
          <a:srcRect r="-576" b="72077"/>
          <a:stretch/>
        </p:blipFill>
        <p:spPr>
          <a:xfrm>
            <a:off x="6922263" y="4124762"/>
            <a:ext cx="4533418" cy="857557"/>
          </a:xfrm>
          <a:prstGeom prst="rect">
            <a:avLst/>
          </a:prstGeom>
          <a:solidFill>
            <a:schemeClr val="bg2">
              <a:lumMod val="60000"/>
              <a:lumOff val="40000"/>
            </a:schemeClr>
          </a:solidFill>
          <a:ln w="38100" cap="sq">
            <a:solidFill>
              <a:schemeClr val="bg2">
                <a:lumMod val="60000"/>
                <a:lumOff val="40000"/>
              </a:schemeClr>
            </a:solidFill>
            <a:prstDash val="solid"/>
            <a:miter lim="800000"/>
          </a:ln>
          <a:effectLst>
            <a:outerShdw blurRad="50800" dist="38100" dir="2700000" algn="tl" rotWithShape="0">
              <a:srgbClr val="000000">
                <a:alpha val="43000"/>
              </a:srgbClr>
            </a:outerShdw>
          </a:effectLst>
        </p:spPr>
      </p:pic>
      <p:sp>
        <p:nvSpPr>
          <p:cNvPr id="21" name="TextBox 20">
            <a:extLst>
              <a:ext uri="{FF2B5EF4-FFF2-40B4-BE49-F238E27FC236}">
                <a16:creationId xmlns:a16="http://schemas.microsoft.com/office/drawing/2014/main" id="{909585F2-54FA-4A43-BB3E-4B2582508FEC}"/>
              </a:ext>
            </a:extLst>
          </p:cNvPr>
          <p:cNvSpPr txBox="1"/>
          <p:nvPr/>
        </p:nvSpPr>
        <p:spPr>
          <a:xfrm>
            <a:off x="6953230" y="5027702"/>
            <a:ext cx="4636464" cy="1323439"/>
          </a:xfrm>
          <a:prstGeom prst="rect">
            <a:avLst/>
          </a:prstGeom>
          <a:solidFill>
            <a:schemeClr val="bg2">
              <a:lumMod val="60000"/>
              <a:lumOff val="40000"/>
            </a:schemeClr>
          </a:solidFill>
          <a:ln>
            <a:solidFill>
              <a:schemeClr val="tx1">
                <a:lumMod val="65000"/>
                <a:lumOff val="35000"/>
              </a:schemeClr>
            </a:solidFill>
          </a:ln>
          <a:effectLst>
            <a:outerShdw blurRad="152400" dist="317500" dir="5400000" sx="90000" sy="-19000" rotWithShape="0">
              <a:prstClr val="black">
                <a:alpha val="15000"/>
              </a:prstClr>
            </a:outerShdw>
          </a:effectLst>
        </p:spPr>
        <p:txBody>
          <a:bodyPr wrap="square" rtlCol="0">
            <a:spAutoFit/>
          </a:bodyPr>
          <a:lstStyle/>
          <a:p>
            <a:r>
              <a:rPr lang="en-IN" sz="1600" dirty="0">
                <a:latin typeface="Stencil" panose="040409050D0802020404" pitchFamily="82" charset="0"/>
              </a:rPr>
              <a:t>Left                                        Left-key</a:t>
            </a:r>
          </a:p>
          <a:p>
            <a:r>
              <a:rPr lang="en-IN" sz="1600" dirty="0">
                <a:latin typeface="Stencil" panose="040409050D0802020404" pitchFamily="82" charset="0"/>
              </a:rPr>
              <a:t>                    </a:t>
            </a:r>
          </a:p>
          <a:p>
            <a:r>
              <a:rPr lang="en-IN" sz="1600" dirty="0">
                <a:latin typeface="Stencil" panose="040409050D0802020404" pitchFamily="82" charset="0"/>
              </a:rPr>
              <a:t>Right                                     Right-key</a:t>
            </a:r>
          </a:p>
          <a:p>
            <a:endParaRPr lang="en-IN" sz="1600" dirty="0">
              <a:latin typeface="Stencil" panose="040409050D0802020404" pitchFamily="82" charset="0"/>
            </a:endParaRPr>
          </a:p>
          <a:p>
            <a:r>
              <a:rPr lang="en-IN" sz="1600" dirty="0">
                <a:latin typeface="Stencil" panose="040409050D0802020404" pitchFamily="82" charset="0"/>
              </a:rPr>
              <a:t>Shoot                                     Spacebar</a:t>
            </a:r>
          </a:p>
        </p:txBody>
      </p:sp>
      <p:cxnSp>
        <p:nvCxnSpPr>
          <p:cNvPr id="23" name="Straight Connector 22">
            <a:extLst>
              <a:ext uri="{FF2B5EF4-FFF2-40B4-BE49-F238E27FC236}">
                <a16:creationId xmlns:a16="http://schemas.microsoft.com/office/drawing/2014/main" id="{2A43FED6-44DF-4701-A8F8-864C2544F620}"/>
              </a:ext>
            </a:extLst>
          </p:cNvPr>
          <p:cNvCxnSpPr>
            <a:cxnSpLocks/>
          </p:cNvCxnSpPr>
          <p:nvPr/>
        </p:nvCxnSpPr>
        <p:spPr>
          <a:xfrm>
            <a:off x="9084747" y="4682387"/>
            <a:ext cx="16625" cy="1714137"/>
          </a:xfrm>
          <a:prstGeom prst="line">
            <a:avLst/>
          </a:prstGeom>
        </p:spPr>
        <p:style>
          <a:lnRef idx="3">
            <a:schemeClr val="dk1"/>
          </a:lnRef>
          <a:fillRef idx="0">
            <a:schemeClr val="dk1"/>
          </a:fillRef>
          <a:effectRef idx="2">
            <a:schemeClr val="dk1"/>
          </a:effectRef>
          <a:fontRef idx="minor">
            <a:schemeClr val="tx1"/>
          </a:fontRef>
        </p:style>
      </p:cxnSp>
      <p:sp>
        <p:nvSpPr>
          <p:cNvPr id="26" name="Rectangle 25">
            <a:extLst>
              <a:ext uri="{FF2B5EF4-FFF2-40B4-BE49-F238E27FC236}">
                <a16:creationId xmlns:a16="http://schemas.microsoft.com/office/drawing/2014/main" id="{347A14A4-2206-4946-8188-F32527886007}"/>
              </a:ext>
            </a:extLst>
          </p:cNvPr>
          <p:cNvSpPr/>
          <p:nvPr/>
        </p:nvSpPr>
        <p:spPr>
          <a:xfrm>
            <a:off x="2975333" y="115087"/>
            <a:ext cx="6368795"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roadway" panose="04040905080B02020502" pitchFamily="82" charset="0"/>
              </a:rPr>
              <a:t>Operation Guide</a:t>
            </a:r>
          </a:p>
        </p:txBody>
      </p:sp>
      <p:cxnSp>
        <p:nvCxnSpPr>
          <p:cNvPr id="30" name="Straight Connector 29">
            <a:extLst>
              <a:ext uri="{FF2B5EF4-FFF2-40B4-BE49-F238E27FC236}">
                <a16:creationId xmlns:a16="http://schemas.microsoft.com/office/drawing/2014/main" id="{E80B28E6-83DB-493B-B31C-BDC9349DDB01}"/>
              </a:ext>
            </a:extLst>
          </p:cNvPr>
          <p:cNvCxnSpPr>
            <a:cxnSpLocks/>
          </p:cNvCxnSpPr>
          <p:nvPr/>
        </p:nvCxnSpPr>
        <p:spPr>
          <a:xfrm flipV="1">
            <a:off x="1620982" y="889462"/>
            <a:ext cx="10571018" cy="58189"/>
          </a:xfrm>
          <a:prstGeom prst="line">
            <a:avLst/>
          </a:prstGeom>
        </p:spPr>
        <p:style>
          <a:lnRef idx="3">
            <a:schemeClr val="dk1"/>
          </a:lnRef>
          <a:fillRef idx="0">
            <a:schemeClr val="dk1"/>
          </a:fillRef>
          <a:effectRef idx="2">
            <a:schemeClr val="dk1"/>
          </a:effectRef>
          <a:fontRef idx="minor">
            <a:schemeClr val="tx1"/>
          </a:fontRef>
        </p:style>
      </p:cxnSp>
      <p:sp>
        <p:nvSpPr>
          <p:cNvPr id="34" name="TextBox 33">
            <a:extLst>
              <a:ext uri="{FF2B5EF4-FFF2-40B4-BE49-F238E27FC236}">
                <a16:creationId xmlns:a16="http://schemas.microsoft.com/office/drawing/2014/main" id="{D1E6E0BE-8F8E-4894-815B-8B5B832C8C03}"/>
              </a:ext>
            </a:extLst>
          </p:cNvPr>
          <p:cNvSpPr txBox="1"/>
          <p:nvPr/>
        </p:nvSpPr>
        <p:spPr>
          <a:xfrm>
            <a:off x="911739" y="1509141"/>
            <a:ext cx="4879571" cy="4893647"/>
          </a:xfrm>
          <a:prstGeom prst="rect">
            <a:avLst/>
          </a:prstGeom>
          <a:noFill/>
        </p:spPr>
        <p:txBody>
          <a:bodyPr wrap="square" rtlCol="0">
            <a:spAutoFit/>
          </a:bodyPr>
          <a:lstStyle/>
          <a:p>
            <a:r>
              <a:rPr lang="en-US" sz="1200" b="0" i="0" u="none" strike="noStrike" baseline="0" dirty="0">
                <a:latin typeface="Arial Black" panose="020B0A04020102020204" pitchFamily="34" charset="0"/>
              </a:rPr>
              <a:t>The main objective in our implementation of the Space Invaders game is to eliminate all aliens in game. This implementation of Space Invaders has four levels of an ever increasing amount of aliens. The last level is then looped when completed so the player may compete for the high score. </a:t>
            </a:r>
          </a:p>
          <a:p>
            <a:r>
              <a:rPr lang="en-US" sz="1200" b="0" i="0" u="none" strike="noStrike" baseline="0" dirty="0">
                <a:solidFill>
                  <a:schemeClr val="accent2">
                    <a:lumMod val="75000"/>
                  </a:schemeClr>
                </a:solidFill>
                <a:latin typeface="Arial Black" panose="020B0A04020102020204" pitchFamily="34" charset="0"/>
              </a:rPr>
              <a:t>The player has to fire its bullets in order to kill the aliens as they move ever closer to the player, simultaneously as the player has to evade their incoming shots. As the number of aliens begins to dwindle, they increase in speed and thus the difficulty. To the players assistance there are a couple of covers that can absorb the incoming shots. </a:t>
            </a:r>
          </a:p>
          <a:p>
            <a:r>
              <a:rPr lang="en-US" sz="1200" b="0" i="0" u="none" strike="noStrike" baseline="0" dirty="0">
                <a:latin typeface="Arial Black" panose="020B0A04020102020204" pitchFamily="34" charset="0"/>
              </a:rPr>
              <a:t>But as the covers are hit, they systematically get damaged and ultimately destroyed. For each alien the player manages to kill, he will receive score. Sometimes, at random, a special boss alien will appear in the top of the screen and if the player manages to hit it the player will be awarded additional score.</a:t>
            </a:r>
          </a:p>
          <a:p>
            <a:endParaRPr lang="en-US" sz="1200" b="0" i="0" u="none" strike="noStrike" baseline="0" dirty="0">
              <a:latin typeface="Arial Black" panose="020B0A04020102020204" pitchFamily="34" charset="0"/>
            </a:endParaRPr>
          </a:p>
          <a:p>
            <a:r>
              <a:rPr lang="en-US" sz="1200" dirty="0">
                <a:latin typeface="Arial Black" panose="020B0A04020102020204" pitchFamily="34" charset="0"/>
              </a:rPr>
              <a:t>   </a:t>
            </a:r>
            <a:r>
              <a:rPr lang="en-US" sz="1200" dirty="0">
                <a:solidFill>
                  <a:schemeClr val="accent2">
                    <a:lumMod val="75000"/>
                  </a:schemeClr>
                </a:solidFill>
                <a:latin typeface="Arial Black" panose="020B0A04020102020204" pitchFamily="34" charset="0"/>
              </a:rPr>
              <a:t>In the table : </a:t>
            </a:r>
          </a:p>
          <a:p>
            <a:pPr algn="ctr"/>
            <a:r>
              <a:rPr lang="en-US" sz="1200" dirty="0">
                <a:solidFill>
                  <a:schemeClr val="accent2">
                    <a:lumMod val="75000"/>
                  </a:schemeClr>
                </a:solidFill>
                <a:latin typeface="Arial Black" panose="020B0A04020102020204" pitchFamily="34" charset="0"/>
              </a:rPr>
              <a:t>   Left Key will move the spaceship to the left side,      Right Key will move the spaceship to the right side while the spacebar is used for firing the bullets to the above aliens.</a:t>
            </a:r>
          </a:p>
          <a:p>
            <a:pPr algn="l"/>
            <a:endParaRPr lang="en-US" sz="1200" b="0" i="0" u="none" strike="noStrike" baseline="0" dirty="0">
              <a:latin typeface="CMR12"/>
            </a:endParaRPr>
          </a:p>
        </p:txBody>
      </p:sp>
      <p:pic>
        <p:nvPicPr>
          <p:cNvPr id="38" name="Picture 37">
            <a:extLst>
              <a:ext uri="{FF2B5EF4-FFF2-40B4-BE49-F238E27FC236}">
                <a16:creationId xmlns:a16="http://schemas.microsoft.com/office/drawing/2014/main" id="{899500C1-D398-403A-9D43-FB7815452C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6491" y="1129183"/>
            <a:ext cx="4729942" cy="211451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092249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30C115-249E-4E85-A96E-BE5525BAF7A0}"/>
              </a:ext>
            </a:extLst>
          </p:cNvPr>
          <p:cNvSpPr/>
          <p:nvPr/>
        </p:nvSpPr>
        <p:spPr>
          <a:xfrm>
            <a:off x="3709240" y="0"/>
            <a:ext cx="4515340"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Cooper Black" panose="0208090404030B020404" pitchFamily="18" charset="0"/>
              </a:rPr>
              <a:t>Background</a:t>
            </a:r>
          </a:p>
        </p:txBody>
      </p:sp>
      <p:pic>
        <p:nvPicPr>
          <p:cNvPr id="4" name="Picture 3">
            <a:extLst>
              <a:ext uri="{FF2B5EF4-FFF2-40B4-BE49-F238E27FC236}">
                <a16:creationId xmlns:a16="http://schemas.microsoft.com/office/drawing/2014/main" id="{2067C0D4-F016-4DFF-B10D-216C662876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951" y="1785770"/>
            <a:ext cx="5267662" cy="3950747"/>
          </a:xfrm>
          <a:prstGeom prst="rect">
            <a:avLst/>
          </a:prstGeom>
          <a:ln>
            <a:noFill/>
          </a:ln>
          <a:effectLst>
            <a:outerShdw blurRad="76200" dir="13500000" sy="23000" kx="1200000" algn="br" rotWithShape="0">
              <a:prstClr val="black">
                <a:alpha val="20000"/>
              </a:prstClr>
            </a:outerShdw>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6" name="Picture 5">
            <a:extLst>
              <a:ext uri="{FF2B5EF4-FFF2-40B4-BE49-F238E27FC236}">
                <a16:creationId xmlns:a16="http://schemas.microsoft.com/office/drawing/2014/main" id="{8087DA5C-C928-4201-9390-85EEC877F7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2231" y="2879356"/>
            <a:ext cx="6874135" cy="10992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TextBox 6">
            <a:extLst>
              <a:ext uri="{FF2B5EF4-FFF2-40B4-BE49-F238E27FC236}">
                <a16:creationId xmlns:a16="http://schemas.microsoft.com/office/drawing/2014/main" id="{3BB4C45A-AF41-4FAF-946A-340E18F77CD6}"/>
              </a:ext>
            </a:extLst>
          </p:cNvPr>
          <p:cNvSpPr txBox="1"/>
          <p:nvPr/>
        </p:nvSpPr>
        <p:spPr>
          <a:xfrm>
            <a:off x="5233595" y="4425899"/>
            <a:ext cx="6712771" cy="646331"/>
          </a:xfrm>
          <a:prstGeom prst="rect">
            <a:avLst/>
          </a:prstGeom>
          <a:solidFill>
            <a:schemeClr val="bg2">
              <a:lumMod val="60000"/>
              <a:lumOff val="40000"/>
            </a:schemeClr>
          </a:solidFill>
          <a:scene3d>
            <a:camera prst="orthographicFront"/>
            <a:lightRig rig="threePt" dir="t"/>
          </a:scene3d>
          <a:sp3d>
            <a:bevelT prst="angle"/>
          </a:sp3d>
        </p:spPr>
        <p:txBody>
          <a:bodyPr wrap="square" rtlCol="0">
            <a:spAutoFit/>
          </a:bodyPr>
          <a:lstStyle/>
          <a:p>
            <a:r>
              <a:rPr lang="en-IN" dirty="0">
                <a:solidFill>
                  <a:schemeClr val="accent2">
                    <a:lumMod val="75000"/>
                  </a:schemeClr>
                </a:solidFill>
                <a:latin typeface="Arial Black" panose="020B0A04020102020204" pitchFamily="34" charset="0"/>
              </a:rPr>
              <a:t>This is the background which is added to the game. With the height of 800px and width of 600px.</a:t>
            </a:r>
          </a:p>
        </p:txBody>
      </p:sp>
    </p:spTree>
    <p:extLst>
      <p:ext uri="{BB962C8B-B14F-4D97-AF65-F5344CB8AC3E}">
        <p14:creationId xmlns:p14="http://schemas.microsoft.com/office/powerpoint/2010/main" val="2791171769"/>
      </p:ext>
    </p:extLst>
  </p:cSld>
  <p:clrMapOvr>
    <a:masterClrMapping/>
  </p:clrMapOvr>
</p:sld>
</file>

<file path=ppt/theme/theme1.xml><?xml version="1.0" encoding="utf-8"?>
<a:theme xmlns:a="http://schemas.openxmlformats.org/drawingml/2006/main" name="Wisp">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305</TotalTime>
  <Words>875</Words>
  <Application>Microsoft Office PowerPoint</Application>
  <PresentationFormat>Widescreen</PresentationFormat>
  <Paragraphs>49</Paragraphs>
  <Slides>12</Slides>
  <Notes>0</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vt:i4>
      </vt:variant>
    </vt:vector>
  </HeadingPairs>
  <TitlesOfParts>
    <vt:vector size="23" baseType="lpstr">
      <vt:lpstr>Arial</vt:lpstr>
      <vt:lpstr>Arial Black</vt:lpstr>
      <vt:lpstr>Broadway</vt:lpstr>
      <vt:lpstr>Calibri</vt:lpstr>
      <vt:lpstr>Century Gothic</vt:lpstr>
      <vt:lpstr>CMR12</vt:lpstr>
      <vt:lpstr>Cooper Black</vt:lpstr>
      <vt:lpstr>Lucida Calligraphy</vt:lpstr>
      <vt:lpstr>Stencil</vt:lpstr>
      <vt:lpstr>Wingdings 3</vt:lpstr>
      <vt:lpstr>Wisp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Shruti Sneha</dc:creator>
  <cp:lastModifiedBy>Shruti Sneha</cp:lastModifiedBy>
  <cp:revision>30</cp:revision>
  <dcterms:created xsi:type="dcterms:W3CDTF">2021-02-10T05:27:52Z</dcterms:created>
  <dcterms:modified xsi:type="dcterms:W3CDTF">2021-02-15T12:16:24Z</dcterms:modified>
</cp:coreProperties>
</file>